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sldIdLst>
    <p:sldId id="256" r:id="rId3"/>
    <p:sldId id="257" r:id="rId4"/>
    <p:sldId id="259" r:id="rId5"/>
    <p:sldId id="279" r:id="rId6"/>
    <p:sldId id="290" r:id="rId7"/>
    <p:sldId id="301" r:id="rId8"/>
    <p:sldId id="291" r:id="rId9"/>
    <p:sldId id="262" r:id="rId10"/>
    <p:sldId id="294" r:id="rId11"/>
    <p:sldId id="302" r:id="rId12"/>
    <p:sldId id="292" r:id="rId13"/>
    <p:sldId id="295" r:id="rId14"/>
    <p:sldId id="296" r:id="rId15"/>
    <p:sldId id="297" r:id="rId16"/>
    <p:sldId id="298" r:id="rId17"/>
    <p:sldId id="299" r:id="rId18"/>
    <p:sldId id="300" r:id="rId19"/>
    <p:sldId id="285" r:id="rId20"/>
    <p:sldId id="286" r:id="rId21"/>
    <p:sldId id="293" r:id="rId22"/>
    <p:sldId id="289" r:id="rId23"/>
    <p:sldId id="258"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2" autoAdjust="0"/>
    <p:restoredTop sz="94663"/>
  </p:normalViewPr>
  <p:slideViewPr>
    <p:cSldViewPr snapToGrid="0" snapToObjects="1">
      <p:cViewPr varScale="1">
        <p:scale>
          <a:sx n="83" d="100"/>
          <a:sy n="83" d="100"/>
        </p:scale>
        <p:origin x="85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x-none"/>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79B6788-A5E5-9B41-9D18-BA76CF1CCF24}" type="datetimeFigureOut">
              <a:rPr lang="en-US" smtClean="0"/>
              <a:t>7/9/2019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1AB0E43-9CBC-1345-96D8-0942BC7EB89F}" type="slidenum">
              <a:rPr lang="en-US" smtClean="0"/>
              <a:t>‹#›</a:t>
            </a:fld>
            <a:endParaRPr lang="en-US"/>
          </a:p>
        </p:txBody>
      </p:sp>
    </p:spTree>
    <p:extLst>
      <p:ext uri="{BB962C8B-B14F-4D97-AF65-F5344CB8AC3E}">
        <p14:creationId xmlns:p14="http://schemas.microsoft.com/office/powerpoint/2010/main" val="3848061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x-none"/>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79B6788-A5E5-9B41-9D18-BA76CF1CCF24}" type="datetimeFigureOut">
              <a:rPr lang="en-US" smtClean="0"/>
              <a:t>7/9/2019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1AB0E43-9CBC-1345-96D8-0942BC7EB89F}" type="slidenum">
              <a:rPr lang="en-US" smtClean="0"/>
              <a:t>‹#›</a:t>
            </a:fld>
            <a:endParaRPr lang="en-US"/>
          </a:p>
        </p:txBody>
      </p:sp>
    </p:spTree>
    <p:extLst>
      <p:ext uri="{BB962C8B-B14F-4D97-AF65-F5344CB8AC3E}">
        <p14:creationId xmlns:p14="http://schemas.microsoft.com/office/powerpoint/2010/main" val="4119371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x-none"/>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79B6788-A5E5-9B41-9D18-BA76CF1CCF24}" type="datetimeFigureOut">
              <a:rPr lang="en-US" smtClean="0"/>
              <a:t>7/9/2019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1AB0E43-9CBC-1345-96D8-0942BC7EB89F}" type="slidenum">
              <a:rPr lang="en-US" smtClean="0"/>
              <a:t>‹#›</a:t>
            </a:fld>
            <a:endParaRPr lang="en-US"/>
          </a:p>
        </p:txBody>
      </p:sp>
    </p:spTree>
    <p:extLst>
      <p:ext uri="{BB962C8B-B14F-4D97-AF65-F5344CB8AC3E}">
        <p14:creationId xmlns:p14="http://schemas.microsoft.com/office/powerpoint/2010/main" val="3518267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x-none"/>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a:t>Click to edit Master subtitle style</a:t>
            </a:r>
            <a:endParaRPr lang="en-US"/>
          </a:p>
        </p:txBody>
      </p:sp>
      <p:sp>
        <p:nvSpPr>
          <p:cNvPr id="4" name="Date Placeholder 3"/>
          <p:cNvSpPr>
            <a:spLocks noGrp="1"/>
          </p:cNvSpPr>
          <p:nvPr>
            <p:ph type="dt" sz="half" idx="10"/>
          </p:nvPr>
        </p:nvSpPr>
        <p:spPr/>
        <p:txBody>
          <a:bodyPr/>
          <a:lstStyle/>
          <a:p>
            <a:fld id="{851E5836-1AF7-B840-8AA7-0037CD9E0395}" type="datetimeFigureOut">
              <a:rPr lang="en-US" smtClean="0"/>
              <a:t>7/9/2019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22026-DE21-E04F-A018-6E29DF743ED8}" type="slidenum">
              <a:rPr lang="en-US" smtClean="0"/>
              <a:t>‹#›</a:t>
            </a:fld>
            <a:endParaRPr lang="en-US"/>
          </a:p>
        </p:txBody>
      </p:sp>
    </p:spTree>
    <p:extLst>
      <p:ext uri="{BB962C8B-B14F-4D97-AF65-F5344CB8AC3E}">
        <p14:creationId xmlns:p14="http://schemas.microsoft.com/office/powerpoint/2010/main" val="10017840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Content Placeholder 2"/>
          <p:cNvSpPr>
            <a:spLocks noGrp="1"/>
          </p:cNvSpPr>
          <p:nvPr>
            <p:ph idx="1"/>
          </p:nvPr>
        </p:nvSpPr>
        <p:spPr/>
        <p:txBody>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fld id="{851E5836-1AF7-B840-8AA7-0037CD9E0395}" type="datetimeFigureOut">
              <a:rPr lang="en-US" smtClean="0"/>
              <a:t>7/9/2019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22026-DE21-E04F-A018-6E29DF743ED8}" type="slidenum">
              <a:rPr lang="en-US" smtClean="0"/>
              <a:t>‹#›</a:t>
            </a:fld>
            <a:endParaRPr lang="en-US"/>
          </a:p>
        </p:txBody>
      </p:sp>
    </p:spTree>
    <p:extLst>
      <p:ext uri="{BB962C8B-B14F-4D97-AF65-F5344CB8AC3E}">
        <p14:creationId xmlns:p14="http://schemas.microsoft.com/office/powerpoint/2010/main" val="21004615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x-none"/>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a:t>Click to edit Master text styles</a:t>
            </a:r>
          </a:p>
        </p:txBody>
      </p:sp>
      <p:sp>
        <p:nvSpPr>
          <p:cNvPr id="4" name="Date Placeholder 3"/>
          <p:cNvSpPr>
            <a:spLocks noGrp="1"/>
          </p:cNvSpPr>
          <p:nvPr>
            <p:ph type="dt" sz="half" idx="10"/>
          </p:nvPr>
        </p:nvSpPr>
        <p:spPr/>
        <p:txBody>
          <a:bodyPr/>
          <a:lstStyle/>
          <a:p>
            <a:fld id="{851E5836-1AF7-B840-8AA7-0037CD9E0395}" type="datetimeFigureOut">
              <a:rPr lang="en-US" smtClean="0"/>
              <a:t>7/9/2019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22026-DE21-E04F-A018-6E29DF743ED8}" type="slidenum">
              <a:rPr lang="en-US" smtClean="0"/>
              <a:t>‹#›</a:t>
            </a:fld>
            <a:endParaRPr lang="en-US"/>
          </a:p>
        </p:txBody>
      </p:sp>
    </p:spTree>
    <p:extLst>
      <p:ext uri="{BB962C8B-B14F-4D97-AF65-F5344CB8AC3E}">
        <p14:creationId xmlns:p14="http://schemas.microsoft.com/office/powerpoint/2010/main" val="6352205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Date Placeholder 4"/>
          <p:cNvSpPr>
            <a:spLocks noGrp="1"/>
          </p:cNvSpPr>
          <p:nvPr>
            <p:ph type="dt" sz="half" idx="10"/>
          </p:nvPr>
        </p:nvSpPr>
        <p:spPr/>
        <p:txBody>
          <a:bodyPr/>
          <a:lstStyle/>
          <a:p>
            <a:fld id="{851E5836-1AF7-B840-8AA7-0037CD9E0395}" type="datetimeFigureOut">
              <a:rPr lang="en-US" smtClean="0"/>
              <a:t>7/9/2019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722026-DE21-E04F-A018-6E29DF743ED8}" type="slidenum">
              <a:rPr lang="en-US" smtClean="0"/>
              <a:t>‹#›</a:t>
            </a:fld>
            <a:endParaRPr lang="en-US"/>
          </a:p>
        </p:txBody>
      </p:sp>
    </p:spTree>
    <p:extLst>
      <p:ext uri="{BB962C8B-B14F-4D97-AF65-F5344CB8AC3E}">
        <p14:creationId xmlns:p14="http://schemas.microsoft.com/office/powerpoint/2010/main" val="25924481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7" name="Date Placeholder 6"/>
          <p:cNvSpPr>
            <a:spLocks noGrp="1"/>
          </p:cNvSpPr>
          <p:nvPr>
            <p:ph type="dt" sz="half" idx="10"/>
          </p:nvPr>
        </p:nvSpPr>
        <p:spPr/>
        <p:txBody>
          <a:bodyPr/>
          <a:lstStyle/>
          <a:p>
            <a:fld id="{851E5836-1AF7-B840-8AA7-0037CD9E0395}" type="datetimeFigureOut">
              <a:rPr lang="en-US" smtClean="0"/>
              <a:t>7/9/2019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722026-DE21-E04F-A018-6E29DF743ED8}" type="slidenum">
              <a:rPr lang="en-US" smtClean="0"/>
              <a:t>‹#›</a:t>
            </a:fld>
            <a:endParaRPr lang="en-US"/>
          </a:p>
        </p:txBody>
      </p:sp>
    </p:spTree>
    <p:extLst>
      <p:ext uri="{BB962C8B-B14F-4D97-AF65-F5344CB8AC3E}">
        <p14:creationId xmlns:p14="http://schemas.microsoft.com/office/powerpoint/2010/main" val="40786451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Date Placeholder 2"/>
          <p:cNvSpPr>
            <a:spLocks noGrp="1"/>
          </p:cNvSpPr>
          <p:nvPr>
            <p:ph type="dt" sz="half" idx="10"/>
          </p:nvPr>
        </p:nvSpPr>
        <p:spPr/>
        <p:txBody>
          <a:bodyPr/>
          <a:lstStyle/>
          <a:p>
            <a:fld id="{851E5836-1AF7-B840-8AA7-0037CD9E0395}" type="datetimeFigureOut">
              <a:rPr lang="en-US" smtClean="0"/>
              <a:t>7/9/2019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722026-DE21-E04F-A018-6E29DF743ED8}" type="slidenum">
              <a:rPr lang="en-US" smtClean="0"/>
              <a:t>‹#›</a:t>
            </a:fld>
            <a:endParaRPr lang="en-US"/>
          </a:p>
        </p:txBody>
      </p:sp>
    </p:spTree>
    <p:extLst>
      <p:ext uri="{BB962C8B-B14F-4D97-AF65-F5344CB8AC3E}">
        <p14:creationId xmlns:p14="http://schemas.microsoft.com/office/powerpoint/2010/main" val="24715377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82473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x-none"/>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4"/>
          <p:cNvSpPr>
            <a:spLocks noGrp="1"/>
          </p:cNvSpPr>
          <p:nvPr>
            <p:ph type="dt" sz="half" idx="10"/>
          </p:nvPr>
        </p:nvSpPr>
        <p:spPr/>
        <p:txBody>
          <a:bodyPr/>
          <a:lstStyle/>
          <a:p>
            <a:fld id="{851E5836-1AF7-B840-8AA7-0037CD9E0395}" type="datetimeFigureOut">
              <a:rPr lang="en-US" smtClean="0"/>
              <a:t>7/9/2019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722026-DE21-E04F-A018-6E29DF743ED8}" type="slidenum">
              <a:rPr lang="en-US" smtClean="0"/>
              <a:t>‹#›</a:t>
            </a:fld>
            <a:endParaRPr lang="en-US"/>
          </a:p>
        </p:txBody>
      </p:sp>
    </p:spTree>
    <p:extLst>
      <p:ext uri="{BB962C8B-B14F-4D97-AF65-F5344CB8AC3E}">
        <p14:creationId xmlns:p14="http://schemas.microsoft.com/office/powerpoint/2010/main" val="4204537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x-none"/>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79B6788-A5E5-9B41-9D18-BA76CF1CCF24}" type="datetimeFigureOut">
              <a:rPr lang="en-US" smtClean="0"/>
              <a:t>7/9/2019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1AB0E43-9CBC-1345-96D8-0942BC7EB89F}" type="slidenum">
              <a:rPr lang="en-US" smtClean="0"/>
              <a:t>‹#›</a:t>
            </a:fld>
            <a:endParaRPr lang="en-US"/>
          </a:p>
        </p:txBody>
      </p:sp>
    </p:spTree>
    <p:extLst>
      <p:ext uri="{BB962C8B-B14F-4D97-AF65-F5344CB8AC3E}">
        <p14:creationId xmlns:p14="http://schemas.microsoft.com/office/powerpoint/2010/main" val="24497343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x-none"/>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4"/>
          <p:cNvSpPr>
            <a:spLocks noGrp="1"/>
          </p:cNvSpPr>
          <p:nvPr>
            <p:ph type="dt" sz="half" idx="10"/>
          </p:nvPr>
        </p:nvSpPr>
        <p:spPr/>
        <p:txBody>
          <a:bodyPr/>
          <a:lstStyle/>
          <a:p>
            <a:fld id="{851E5836-1AF7-B840-8AA7-0037CD9E0395}" type="datetimeFigureOut">
              <a:rPr lang="en-US" smtClean="0"/>
              <a:t>7/9/2019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722026-DE21-E04F-A018-6E29DF743ED8}" type="slidenum">
              <a:rPr lang="en-US" smtClean="0"/>
              <a:t>‹#›</a:t>
            </a:fld>
            <a:endParaRPr lang="en-US"/>
          </a:p>
        </p:txBody>
      </p:sp>
    </p:spTree>
    <p:extLst>
      <p:ext uri="{BB962C8B-B14F-4D97-AF65-F5344CB8AC3E}">
        <p14:creationId xmlns:p14="http://schemas.microsoft.com/office/powerpoint/2010/main" val="26870883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fld id="{851E5836-1AF7-B840-8AA7-0037CD9E0395}" type="datetimeFigureOut">
              <a:rPr lang="en-US" smtClean="0"/>
              <a:t>7/9/2019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22026-DE21-E04F-A018-6E29DF743ED8}" type="slidenum">
              <a:rPr lang="en-US" smtClean="0"/>
              <a:t>‹#›</a:t>
            </a:fld>
            <a:endParaRPr lang="en-US"/>
          </a:p>
        </p:txBody>
      </p:sp>
    </p:spTree>
    <p:extLst>
      <p:ext uri="{BB962C8B-B14F-4D97-AF65-F5344CB8AC3E}">
        <p14:creationId xmlns:p14="http://schemas.microsoft.com/office/powerpoint/2010/main" val="42523262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x-none"/>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10"/>
          </p:nvPr>
        </p:nvSpPr>
        <p:spPr/>
        <p:txBody>
          <a:bodyPr/>
          <a:lstStyle/>
          <a:p>
            <a:fld id="{851E5836-1AF7-B840-8AA7-0037CD9E0395}" type="datetimeFigureOut">
              <a:rPr lang="en-US" smtClean="0"/>
              <a:t>7/9/2019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22026-DE21-E04F-A018-6E29DF743ED8}" type="slidenum">
              <a:rPr lang="en-US" smtClean="0"/>
              <a:t>‹#›</a:t>
            </a:fld>
            <a:endParaRPr lang="en-US"/>
          </a:p>
        </p:txBody>
      </p:sp>
    </p:spTree>
    <p:extLst>
      <p:ext uri="{BB962C8B-B14F-4D97-AF65-F5344CB8AC3E}">
        <p14:creationId xmlns:p14="http://schemas.microsoft.com/office/powerpoint/2010/main" val="1973265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x-none"/>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79B6788-A5E5-9B41-9D18-BA76CF1CCF24}" type="datetimeFigureOut">
              <a:rPr lang="en-US" smtClean="0"/>
              <a:t>7/9/2019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1AB0E43-9CBC-1345-96D8-0942BC7EB89F}" type="slidenum">
              <a:rPr lang="en-US" smtClean="0"/>
              <a:t>‹#›</a:t>
            </a:fld>
            <a:endParaRPr lang="en-US"/>
          </a:p>
        </p:txBody>
      </p:sp>
    </p:spTree>
    <p:extLst>
      <p:ext uri="{BB962C8B-B14F-4D97-AF65-F5344CB8AC3E}">
        <p14:creationId xmlns:p14="http://schemas.microsoft.com/office/powerpoint/2010/main" val="1992162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x-none"/>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79B6788-A5E5-9B41-9D18-BA76CF1CCF24}" type="datetimeFigureOut">
              <a:rPr lang="en-US" smtClean="0"/>
              <a:t>7/9/2019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1AB0E43-9CBC-1345-96D8-0942BC7EB89F}" type="slidenum">
              <a:rPr lang="en-US" smtClean="0"/>
              <a:t>‹#›</a:t>
            </a:fld>
            <a:endParaRPr lang="en-US"/>
          </a:p>
        </p:txBody>
      </p:sp>
    </p:spTree>
    <p:extLst>
      <p:ext uri="{BB962C8B-B14F-4D97-AF65-F5344CB8AC3E}">
        <p14:creationId xmlns:p14="http://schemas.microsoft.com/office/powerpoint/2010/main" val="1122032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x-none"/>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79B6788-A5E5-9B41-9D18-BA76CF1CCF24}" type="datetimeFigureOut">
              <a:rPr lang="en-US" smtClean="0"/>
              <a:t>7/9/2019</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F1AB0E43-9CBC-1345-96D8-0942BC7EB89F}" type="slidenum">
              <a:rPr lang="en-US" smtClean="0"/>
              <a:t>‹#›</a:t>
            </a:fld>
            <a:endParaRPr lang="en-US"/>
          </a:p>
        </p:txBody>
      </p:sp>
    </p:spTree>
    <p:extLst>
      <p:ext uri="{BB962C8B-B14F-4D97-AF65-F5344CB8AC3E}">
        <p14:creationId xmlns:p14="http://schemas.microsoft.com/office/powerpoint/2010/main" val="1867861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x-none"/>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79B6788-A5E5-9B41-9D18-BA76CF1CCF24}" type="datetimeFigureOut">
              <a:rPr lang="en-US" smtClean="0"/>
              <a:t>7/9/2019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F1AB0E43-9CBC-1345-96D8-0942BC7EB89F}" type="slidenum">
              <a:rPr lang="en-US" smtClean="0"/>
              <a:t>‹#›</a:t>
            </a:fld>
            <a:endParaRPr lang="en-US"/>
          </a:p>
        </p:txBody>
      </p:sp>
    </p:spTree>
    <p:extLst>
      <p:ext uri="{BB962C8B-B14F-4D97-AF65-F5344CB8AC3E}">
        <p14:creationId xmlns:p14="http://schemas.microsoft.com/office/powerpoint/2010/main" val="4229904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79B6788-A5E5-9B41-9D18-BA76CF1CCF24}" type="datetimeFigureOut">
              <a:rPr lang="en-US" smtClean="0"/>
              <a:t>7/9/2019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F1AB0E43-9CBC-1345-96D8-0942BC7EB89F}" type="slidenum">
              <a:rPr lang="en-US" smtClean="0"/>
              <a:t>‹#›</a:t>
            </a:fld>
            <a:endParaRPr lang="en-US"/>
          </a:p>
        </p:txBody>
      </p:sp>
    </p:spTree>
    <p:extLst>
      <p:ext uri="{BB962C8B-B14F-4D97-AF65-F5344CB8AC3E}">
        <p14:creationId xmlns:p14="http://schemas.microsoft.com/office/powerpoint/2010/main" val="2033803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x-none"/>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79B6788-A5E5-9B41-9D18-BA76CF1CCF24}" type="datetimeFigureOut">
              <a:rPr lang="en-US" smtClean="0"/>
              <a:t>7/9/2019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1AB0E43-9CBC-1345-96D8-0942BC7EB89F}" type="slidenum">
              <a:rPr lang="en-US" smtClean="0"/>
              <a:t>‹#›</a:t>
            </a:fld>
            <a:endParaRPr lang="en-US"/>
          </a:p>
        </p:txBody>
      </p:sp>
    </p:spTree>
    <p:extLst>
      <p:ext uri="{BB962C8B-B14F-4D97-AF65-F5344CB8AC3E}">
        <p14:creationId xmlns:p14="http://schemas.microsoft.com/office/powerpoint/2010/main" val="1671050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x-none"/>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79B6788-A5E5-9B41-9D18-BA76CF1CCF24}" type="datetimeFigureOut">
              <a:rPr lang="en-US" smtClean="0"/>
              <a:t>7/9/2019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1AB0E43-9CBC-1345-96D8-0942BC7EB89F}" type="slidenum">
              <a:rPr lang="en-US" smtClean="0"/>
              <a:t>‹#›</a:t>
            </a:fld>
            <a:endParaRPr lang="en-US"/>
          </a:p>
        </p:txBody>
      </p:sp>
    </p:spTree>
    <p:extLst>
      <p:ext uri="{BB962C8B-B14F-4D97-AF65-F5344CB8AC3E}">
        <p14:creationId xmlns:p14="http://schemas.microsoft.com/office/powerpoint/2010/main" val="1071231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tif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fdsn_header.tiff"/>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15701"/>
            <a:ext cx="9144000" cy="1101579"/>
          </a:xfrm>
          <a:prstGeom prst="rect">
            <a:avLst/>
          </a:prstGeom>
        </p:spPr>
      </p:pic>
    </p:spTree>
    <p:extLst>
      <p:ext uri="{BB962C8B-B14F-4D97-AF65-F5344CB8AC3E}">
        <p14:creationId xmlns:p14="http://schemas.microsoft.com/office/powerpoint/2010/main" val="3513947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x-none"/>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1E5836-1AF7-B840-8AA7-0037CD9E0395}" type="datetimeFigureOut">
              <a:rPr lang="en-US" smtClean="0"/>
              <a:t>7/9/2019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722026-DE21-E04F-A018-6E29DF743ED8}" type="slidenum">
              <a:rPr lang="en-US" smtClean="0"/>
              <a:t>‹#›</a:t>
            </a:fld>
            <a:endParaRPr lang="en-US"/>
          </a:p>
        </p:txBody>
      </p:sp>
    </p:spTree>
    <p:extLst>
      <p:ext uri="{BB962C8B-B14F-4D97-AF65-F5344CB8AC3E}">
        <p14:creationId xmlns:p14="http://schemas.microsoft.com/office/powerpoint/2010/main" val="8094905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FDSN Steering Committee</a:t>
            </a:r>
          </a:p>
        </p:txBody>
      </p:sp>
      <p:sp>
        <p:nvSpPr>
          <p:cNvPr id="3" name="Subtitle 2"/>
          <p:cNvSpPr>
            <a:spLocks noGrp="1"/>
          </p:cNvSpPr>
          <p:nvPr>
            <p:ph type="subTitle" idx="1"/>
          </p:nvPr>
        </p:nvSpPr>
        <p:spPr/>
        <p:txBody>
          <a:bodyPr/>
          <a:lstStyle/>
          <a:p>
            <a:r>
              <a:rPr lang="en-US" dirty="0"/>
              <a:t>Plenary Meeting</a:t>
            </a:r>
          </a:p>
          <a:p>
            <a:r>
              <a:rPr lang="en-US" dirty="0"/>
              <a:t>IUGG/IASPEI 2019, Montreal</a:t>
            </a:r>
          </a:p>
        </p:txBody>
      </p:sp>
    </p:spTree>
    <p:extLst>
      <p:ext uri="{BB962C8B-B14F-4D97-AF65-F5344CB8AC3E}">
        <p14:creationId xmlns:p14="http://schemas.microsoft.com/office/powerpoint/2010/main" val="3678692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2655" y="1376220"/>
            <a:ext cx="7712363" cy="4185761"/>
          </a:xfrm>
          <a:prstGeom prst="rect">
            <a:avLst/>
          </a:prstGeom>
        </p:spPr>
        <p:txBody>
          <a:bodyPr wrap="square">
            <a:spAutoFit/>
          </a:bodyPr>
          <a:lstStyle/>
          <a:p>
            <a:r>
              <a:rPr lang="en-US" b="1" dirty="0" smtClean="0"/>
              <a:t>7.2 Voting </a:t>
            </a:r>
            <a:r>
              <a:rPr lang="en-US" b="1" dirty="0"/>
              <a:t>of new members </a:t>
            </a:r>
            <a:endParaRPr lang="en-US" b="1" dirty="0" smtClean="0"/>
          </a:p>
          <a:p>
            <a:endParaRPr lang="en-US" b="1" dirty="0"/>
          </a:p>
          <a:p>
            <a:r>
              <a:rPr lang="en-US" sz="1600" dirty="0" smtClean="0"/>
              <a:t>Application by </a:t>
            </a:r>
            <a:r>
              <a:rPr lang="en-ZA" dirty="0"/>
              <a:t/>
            </a:r>
            <a:br>
              <a:rPr lang="en-ZA" dirty="0"/>
            </a:br>
            <a:r>
              <a:rPr lang="en-ZA" dirty="0" smtClean="0"/>
              <a:t>University </a:t>
            </a:r>
            <a:r>
              <a:rPr lang="en-ZA" dirty="0"/>
              <a:t>of Washington</a:t>
            </a:r>
            <a:br>
              <a:rPr lang="en-ZA" dirty="0"/>
            </a:br>
            <a:r>
              <a:rPr lang="en-ZA" dirty="0" smtClean="0"/>
              <a:t>United </a:t>
            </a:r>
            <a:r>
              <a:rPr lang="en-ZA" dirty="0"/>
              <a:t>States of America</a:t>
            </a:r>
            <a:br>
              <a:rPr lang="en-ZA" dirty="0"/>
            </a:br>
            <a:r>
              <a:rPr lang="en-ZA" dirty="0"/>
              <a:t/>
            </a:r>
            <a:br>
              <a:rPr lang="en-ZA" dirty="0"/>
            </a:br>
            <a:r>
              <a:rPr lang="en-ZA" dirty="0"/>
              <a:t>Network and Stations</a:t>
            </a:r>
            <a:br>
              <a:rPr lang="en-ZA" dirty="0"/>
            </a:br>
            <a:r>
              <a:rPr lang="en-ZA" dirty="0"/>
              <a:t/>
            </a:r>
            <a:br>
              <a:rPr lang="en-ZA" dirty="0"/>
            </a:br>
            <a:r>
              <a:rPr lang="en-ZA" dirty="0"/>
              <a:t>Network : Pacific Northwest Seismic Network</a:t>
            </a:r>
            <a:br>
              <a:rPr lang="en-ZA" dirty="0"/>
            </a:br>
            <a:r>
              <a:rPr lang="en-ZA" dirty="0"/>
              <a:t>Abbreviation: PNSN</a:t>
            </a:r>
            <a:br>
              <a:rPr lang="en-ZA" dirty="0"/>
            </a:br>
            <a:r>
              <a:rPr lang="en-ZA" dirty="0"/>
              <a:t>FDSN Network Code: UW, UO, CC</a:t>
            </a:r>
            <a:br>
              <a:rPr lang="en-ZA" dirty="0"/>
            </a:br>
            <a:r>
              <a:rPr lang="en-ZA" dirty="0"/>
              <a:t/>
            </a:r>
            <a:br>
              <a:rPr lang="en-ZA" dirty="0"/>
            </a:br>
            <a:r>
              <a:rPr lang="en-ZA" dirty="0"/>
              <a:t>Stations:</a:t>
            </a:r>
            <a:br>
              <a:rPr lang="en-ZA" dirty="0"/>
            </a:br>
            <a:r>
              <a:rPr lang="en-ZA" dirty="0" smtClean="0"/>
              <a:t>more </a:t>
            </a:r>
            <a:r>
              <a:rPr lang="en-ZA" dirty="0"/>
              <a:t>than 300 stations.</a:t>
            </a:r>
            <a:br>
              <a:rPr lang="en-ZA" dirty="0"/>
            </a:br>
            <a:endParaRPr lang="en-US" sz="1600" dirty="0"/>
          </a:p>
        </p:txBody>
      </p:sp>
    </p:spTree>
    <p:extLst>
      <p:ext uri="{BB962C8B-B14F-4D97-AF65-F5344CB8AC3E}">
        <p14:creationId xmlns:p14="http://schemas.microsoft.com/office/powerpoint/2010/main" val="3666261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04004" y="863791"/>
            <a:ext cx="5634684" cy="461665"/>
          </a:xfrm>
          <a:prstGeom prst="rect">
            <a:avLst/>
          </a:prstGeom>
          <a:noFill/>
        </p:spPr>
        <p:txBody>
          <a:bodyPr wrap="none" rtlCol="0">
            <a:spAutoFit/>
          </a:bodyPr>
          <a:lstStyle/>
          <a:p>
            <a:r>
              <a:rPr lang="en-US" sz="2400" dirty="0"/>
              <a:t>(8) Proposed changes in Terms of Reference</a:t>
            </a:r>
          </a:p>
        </p:txBody>
      </p:sp>
      <p:sp>
        <p:nvSpPr>
          <p:cNvPr id="6" name="Rectangle 5"/>
          <p:cNvSpPr/>
          <p:nvPr/>
        </p:nvSpPr>
        <p:spPr>
          <a:xfrm>
            <a:off x="277091" y="1464001"/>
            <a:ext cx="8746836" cy="4893647"/>
          </a:xfrm>
          <a:prstGeom prst="rect">
            <a:avLst/>
          </a:prstGeom>
        </p:spPr>
        <p:txBody>
          <a:bodyPr wrap="square">
            <a:spAutoFit/>
          </a:bodyPr>
          <a:lstStyle/>
          <a:p>
            <a:pPr algn="ctr">
              <a:spcAft>
                <a:spcPts val="0"/>
              </a:spcAft>
            </a:pPr>
            <a:r>
              <a:rPr lang="en-US" sz="1600" b="1" dirty="0">
                <a:latin typeface="Arial" panose="020B0604020202020204" pitchFamily="34" charset="0"/>
                <a:ea typeface="Times New Roman" panose="02020603050405020304" pitchFamily="18" charset="0"/>
                <a:cs typeface="Times New Roman" panose="02020603050405020304" pitchFamily="18" charset="0"/>
              </a:rPr>
              <a:t>International Federation of Digital Seismograph Networks</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a:spcAft>
                <a:spcPts val="0"/>
              </a:spcAft>
            </a:pPr>
            <a:r>
              <a:rPr lang="en-US" sz="1600" b="1" dirty="0">
                <a:latin typeface="Arial" panose="020B0604020202020204" pitchFamily="34" charset="0"/>
                <a:ea typeface="Times New Roman" panose="02020603050405020304" pitchFamily="18" charset="0"/>
                <a:cs typeface="Times New Roman" panose="02020603050405020304" pitchFamily="18" charset="0"/>
              </a:rPr>
              <a:t> </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a:spcAft>
                <a:spcPts val="750"/>
              </a:spcAft>
            </a:pPr>
            <a:r>
              <a:rPr lang="en-US" sz="1600" dirty="0">
                <a:solidFill>
                  <a:srgbClr val="333333"/>
                </a:solidFill>
                <a:latin typeface="Arial" panose="020B0604020202020204" pitchFamily="34" charset="0"/>
                <a:ea typeface="Times New Roman" panose="02020603050405020304" pitchFamily="18" charset="0"/>
              </a:rPr>
              <a:t>The International Seismological Community recognizes the new opportunities within its field for improved understanding of the internal structure and dynamical properties of the Earth provided by seismograph network technology.</a:t>
            </a:r>
          </a:p>
          <a:p>
            <a:pPr>
              <a:spcAft>
                <a:spcPts val="750"/>
              </a:spcAft>
            </a:pPr>
            <a:endParaRPr lang="en-ZA" sz="1600" dirty="0">
              <a:latin typeface="Times New Roman" panose="02020603050405020304" pitchFamily="18" charset="0"/>
              <a:ea typeface="Times New Roman" panose="02020603050405020304" pitchFamily="18" charset="0"/>
            </a:endParaRPr>
          </a:p>
          <a:p>
            <a:pPr>
              <a:spcAft>
                <a:spcPts val="750"/>
              </a:spcAft>
            </a:pPr>
            <a:r>
              <a:rPr lang="en-US" sz="1600" dirty="0">
                <a:solidFill>
                  <a:srgbClr val="333333"/>
                </a:solidFill>
                <a:latin typeface="Arial" panose="020B0604020202020204" pitchFamily="34" charset="0"/>
                <a:ea typeface="Times New Roman" panose="02020603050405020304" pitchFamily="18" charset="0"/>
              </a:rPr>
              <a:t>It also recognizes that rapid access to seismic data networks of modern broad-band digital instruments wherever they might be is now possible.</a:t>
            </a:r>
          </a:p>
          <a:p>
            <a:pPr>
              <a:spcAft>
                <a:spcPts val="750"/>
              </a:spcAft>
            </a:pPr>
            <a:endParaRPr lang="en-ZA" sz="1600" dirty="0">
              <a:latin typeface="Times New Roman" panose="02020603050405020304" pitchFamily="18" charset="0"/>
              <a:ea typeface="Times New Roman" panose="02020603050405020304" pitchFamily="18" charset="0"/>
            </a:endParaRPr>
          </a:p>
          <a:p>
            <a:pPr>
              <a:spcAft>
                <a:spcPts val="750"/>
              </a:spcAft>
            </a:pPr>
            <a:r>
              <a:rPr lang="en-US" sz="1600" dirty="0">
                <a:solidFill>
                  <a:srgbClr val="333333"/>
                </a:solidFill>
                <a:latin typeface="Arial" panose="020B0604020202020204" pitchFamily="34" charset="0"/>
                <a:ea typeface="Times New Roman" panose="02020603050405020304" pitchFamily="18" charset="0"/>
              </a:rPr>
              <a:t>The developments include greatly improved broad-band seismographic systems that capture the entire seismic wave field with high fidelity, efficient and economical data communications</a:t>
            </a:r>
            <a:r>
              <a:rPr lang="en-US" sz="1600" dirty="0">
                <a:solidFill>
                  <a:srgbClr val="FF0000"/>
                </a:solidFill>
                <a:latin typeface="Arial" panose="020B0604020202020204" pitchFamily="34" charset="0"/>
                <a:ea typeface="Times New Roman" panose="02020603050405020304" pitchFamily="18" charset="0"/>
              </a:rPr>
              <a:t>, vastly improved  </a:t>
            </a:r>
            <a:r>
              <a:rPr lang="en-US" sz="1600" strike="sngStrike" dirty="0">
                <a:solidFill>
                  <a:srgbClr val="FF0000"/>
                </a:solidFill>
                <a:latin typeface="Arial" panose="020B0604020202020204" pitchFamily="34" charset="0"/>
                <a:ea typeface="Times New Roman" panose="02020603050405020304" pitchFamily="18" charset="0"/>
              </a:rPr>
              <a:t>and</a:t>
            </a:r>
            <a:r>
              <a:rPr lang="en-US" sz="1600" dirty="0">
                <a:solidFill>
                  <a:srgbClr val="FF0000"/>
                </a:solidFill>
                <a:latin typeface="Arial" panose="020B0604020202020204" pitchFamily="34" charset="0"/>
                <a:ea typeface="Times New Roman" panose="02020603050405020304" pitchFamily="18" charset="0"/>
              </a:rPr>
              <a:t> </a:t>
            </a:r>
            <a:r>
              <a:rPr lang="en-US" sz="1600" dirty="0">
                <a:solidFill>
                  <a:srgbClr val="333333"/>
                </a:solidFill>
                <a:latin typeface="Arial" panose="020B0604020202020204" pitchFamily="34" charset="0"/>
                <a:ea typeface="Times New Roman" panose="02020603050405020304" pitchFamily="18" charset="0"/>
              </a:rPr>
              <a:t>storage </a:t>
            </a:r>
            <a:r>
              <a:rPr lang="en-US" sz="1600" dirty="0">
                <a:solidFill>
                  <a:srgbClr val="FF0000"/>
                </a:solidFill>
                <a:latin typeface="Arial" panose="020B0604020202020204" pitchFamily="34" charset="0"/>
                <a:ea typeface="Times New Roman" panose="02020603050405020304" pitchFamily="18" charset="0"/>
              </a:rPr>
              <a:t>systems, </a:t>
            </a:r>
            <a:r>
              <a:rPr lang="en-US" sz="1600" dirty="0">
                <a:solidFill>
                  <a:srgbClr val="333333"/>
                </a:solidFill>
                <a:latin typeface="Arial" panose="020B0604020202020204" pitchFamily="34" charset="0"/>
                <a:ea typeface="Times New Roman" panose="02020603050405020304" pitchFamily="18" charset="0"/>
              </a:rPr>
              <a:t>and </a:t>
            </a:r>
            <a:r>
              <a:rPr lang="en-US" sz="1600" strike="sngStrike" dirty="0">
                <a:solidFill>
                  <a:srgbClr val="FF0000"/>
                </a:solidFill>
                <a:latin typeface="Arial" panose="020B0604020202020204" pitchFamily="34" charset="0"/>
                <a:ea typeface="Times New Roman" panose="02020603050405020304" pitchFamily="18" charset="0"/>
              </a:rPr>
              <a:t>widely available </a:t>
            </a:r>
            <a:r>
              <a:rPr lang="en-US" sz="1600" dirty="0">
                <a:solidFill>
                  <a:srgbClr val="333333"/>
                </a:solidFill>
                <a:latin typeface="Arial" panose="020B0604020202020204" pitchFamily="34" charset="0"/>
                <a:ea typeface="Times New Roman" panose="02020603050405020304" pitchFamily="18" charset="0"/>
              </a:rPr>
              <a:t>powerful computing facilities.</a:t>
            </a:r>
          </a:p>
          <a:p>
            <a:pPr>
              <a:spcAft>
                <a:spcPts val="750"/>
              </a:spcAft>
            </a:pPr>
            <a:endParaRPr lang="en-ZA" sz="1600" dirty="0">
              <a:latin typeface="Times New Roman" panose="02020603050405020304" pitchFamily="18" charset="0"/>
              <a:ea typeface="Times New Roman" panose="02020603050405020304" pitchFamily="18" charset="0"/>
            </a:endParaRPr>
          </a:p>
          <a:p>
            <a:pPr>
              <a:spcAft>
                <a:spcPts val="750"/>
              </a:spcAft>
            </a:pPr>
            <a:r>
              <a:rPr lang="en-US" sz="1600" dirty="0">
                <a:solidFill>
                  <a:srgbClr val="333333"/>
                </a:solidFill>
                <a:latin typeface="Arial" panose="020B0604020202020204" pitchFamily="34" charset="0"/>
                <a:ea typeface="Times New Roman" panose="02020603050405020304" pitchFamily="18" charset="0"/>
              </a:rPr>
              <a:t>The federation is open to all </a:t>
            </a:r>
            <a:r>
              <a:rPr lang="en-US" sz="1600" dirty="0" err="1">
                <a:solidFill>
                  <a:srgbClr val="333333"/>
                </a:solidFill>
                <a:latin typeface="Arial" panose="020B0604020202020204" pitchFamily="34" charset="0"/>
                <a:ea typeface="Times New Roman" panose="02020603050405020304" pitchFamily="18" charset="0"/>
              </a:rPr>
              <a:t>organisations</a:t>
            </a:r>
            <a:r>
              <a:rPr lang="en-US" sz="1600" dirty="0">
                <a:solidFill>
                  <a:srgbClr val="333333"/>
                </a:solidFill>
                <a:latin typeface="Arial" panose="020B0604020202020204" pitchFamily="34" charset="0"/>
                <a:ea typeface="Times New Roman" panose="02020603050405020304" pitchFamily="18" charset="0"/>
              </a:rPr>
              <a:t> committed to the deployment of broad-band seismographs and </a:t>
            </a:r>
            <a:r>
              <a:rPr lang="en-US" sz="1600" dirty="0" err="1">
                <a:solidFill>
                  <a:srgbClr val="333333"/>
                </a:solidFill>
                <a:latin typeface="Arial" panose="020B0604020202020204" pitchFamily="34" charset="0"/>
                <a:ea typeface="Times New Roman" panose="02020603050405020304" pitchFamily="18" charset="0"/>
              </a:rPr>
              <a:t>organisations</a:t>
            </a:r>
            <a:r>
              <a:rPr lang="en-US" sz="1600" dirty="0">
                <a:solidFill>
                  <a:srgbClr val="333333"/>
                </a:solidFill>
                <a:latin typeface="Arial" panose="020B0604020202020204" pitchFamily="34" charset="0"/>
                <a:ea typeface="Times New Roman" panose="02020603050405020304" pitchFamily="18" charset="0"/>
              </a:rPr>
              <a:t> involved in management of data from digital seismograph networks, willing to contribute to the establishment of an optimum global system with open and timely data exchange.</a:t>
            </a:r>
            <a:endParaRPr lang="en-ZA"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45544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8617" y="1011420"/>
            <a:ext cx="8756073" cy="5247590"/>
          </a:xfrm>
          <a:prstGeom prst="rect">
            <a:avLst/>
          </a:prstGeom>
        </p:spPr>
        <p:txBody>
          <a:bodyPr wrap="square">
            <a:spAutoFit/>
          </a:bodyPr>
          <a:lstStyle/>
          <a:p>
            <a:pPr>
              <a:spcAft>
                <a:spcPts val="0"/>
              </a:spcAft>
            </a:pPr>
            <a:r>
              <a:rPr lang="en-ZA" sz="1600" dirty="0">
                <a:latin typeface="Arial" panose="020B0604020202020204" pitchFamily="34" charset="0"/>
                <a:ea typeface="Times New Roman" panose="02020603050405020304" pitchFamily="18" charset="0"/>
                <a:cs typeface="Times New Roman" panose="02020603050405020304" pitchFamily="18" charset="0"/>
              </a:rPr>
              <a:t> </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a:spcAft>
                <a:spcPts val="0"/>
              </a:spcAft>
            </a:pPr>
            <a:r>
              <a:rPr lang="en-US" sz="1600" dirty="0">
                <a:latin typeface="Arial" panose="020B0604020202020204" pitchFamily="34" charset="0"/>
                <a:ea typeface="Times New Roman" panose="02020603050405020304" pitchFamily="18" charset="0"/>
                <a:cs typeface="Times New Roman" panose="02020603050405020304" pitchFamily="18" charset="0"/>
              </a:rPr>
              <a:t>I. 	</a:t>
            </a:r>
            <a:r>
              <a:rPr lang="en-US" sz="1600" u="sng" dirty="0">
                <a:latin typeface="Arial" panose="020B0604020202020204" pitchFamily="34" charset="0"/>
                <a:ea typeface="Times New Roman" panose="02020603050405020304" pitchFamily="18" charset="0"/>
                <a:cs typeface="Times New Roman" panose="02020603050405020304" pitchFamily="18" charset="0"/>
              </a:rPr>
              <a:t>Goals</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a:spcAft>
                <a:spcPts val="0"/>
              </a:spcAft>
            </a:pPr>
            <a:r>
              <a:rPr lang="en-US" sz="1600" b="1" dirty="0">
                <a:latin typeface="Arial" panose="020B0604020202020204" pitchFamily="34" charset="0"/>
                <a:ea typeface="Times New Roman" panose="02020603050405020304" pitchFamily="18" charset="0"/>
                <a:cs typeface="Times New Roman" panose="02020603050405020304" pitchFamily="18" charset="0"/>
              </a:rPr>
              <a:t> </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a:spcAft>
                <a:spcPts val="750"/>
              </a:spcAft>
            </a:pPr>
            <a:r>
              <a:rPr lang="en-US" sz="1600" dirty="0">
                <a:solidFill>
                  <a:srgbClr val="333333"/>
                </a:solidFill>
                <a:latin typeface="Arial" panose="020B0604020202020204" pitchFamily="34" charset="0"/>
                <a:ea typeface="Times New Roman" panose="02020603050405020304" pitchFamily="18" charset="0"/>
              </a:rPr>
              <a:t>In view of the above and to take advantage of existing and developing global and regional networks the “</a:t>
            </a:r>
            <a:r>
              <a:rPr lang="en-US" sz="1600" dirty="0">
                <a:latin typeface="Arial" panose="020B0604020202020204" pitchFamily="34" charset="0"/>
                <a:ea typeface="Times New Roman" panose="02020603050405020304" pitchFamily="18" charset="0"/>
              </a:rPr>
              <a:t>International Federation of Digital Seismograph Networks (FDSN)” provides a forum for:</a:t>
            </a:r>
            <a:endParaRPr lang="en-ZA" sz="1600" dirty="0">
              <a:latin typeface="Times New Roman" panose="02020603050405020304" pitchFamily="18" charset="0"/>
              <a:ea typeface="Times New Roman" panose="02020603050405020304" pitchFamily="18" charset="0"/>
            </a:endParaRPr>
          </a:p>
          <a:p>
            <a:pPr marL="342900" lvl="0" indent="-342900">
              <a:spcAft>
                <a:spcPts val="0"/>
              </a:spcAft>
              <a:buSzPts val="1000"/>
              <a:buFont typeface="Symbol" panose="05050102010706020507" pitchFamily="18" charset="2"/>
              <a:buChar char=""/>
              <a:tabLst>
                <a:tab pos="457200" algn="l"/>
              </a:tabLst>
            </a:pPr>
            <a:r>
              <a:rPr lang="en-US" sz="1600" dirty="0">
                <a:latin typeface="Arial" panose="020B0604020202020204" pitchFamily="34" charset="0"/>
                <a:ea typeface="Times New Roman" panose="02020603050405020304" pitchFamily="18" charset="0"/>
                <a:cs typeface="Times New Roman" panose="02020603050405020304" pitchFamily="18" charset="0"/>
              </a:rPr>
              <a:t>developing common minimum standards in seismographs (e.g. bandwidth) and recording characteristics (e.g. resolution and dynamic range);</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marL="342900" lvl="0" indent="-342900">
              <a:spcAft>
                <a:spcPts val="0"/>
              </a:spcAft>
              <a:buSzPts val="1000"/>
              <a:buFont typeface="Symbol" panose="05050102010706020507" pitchFamily="18" charset="2"/>
              <a:buChar char=""/>
              <a:tabLst>
                <a:tab pos="457200" algn="l"/>
              </a:tabLst>
            </a:pPr>
            <a:r>
              <a:rPr lang="en-US"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d</a:t>
            </a:r>
            <a:r>
              <a:rPr lang="en-US" sz="16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eveloping </a:t>
            </a:r>
            <a:r>
              <a:rPr lang="en-US" sz="1600" strike="sngStrike"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standards for quality control and </a:t>
            </a:r>
            <a:r>
              <a:rPr lang="en-US" sz="16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procedures for archiving and exchange of data among component networks </a:t>
            </a:r>
            <a:r>
              <a:rPr lang="en-US"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and the research and monitoring communities;</a:t>
            </a:r>
            <a:endParaRPr lang="en-ZA" sz="1600" dirty="0">
              <a:solidFill>
                <a:srgbClr val="FF0000"/>
              </a:solidFill>
              <a:latin typeface="Helvetica" panose="020B0604020202020204" pitchFamily="34" charset="0"/>
              <a:ea typeface="Times New Roman" panose="02020603050405020304" pitchFamily="18" charset="0"/>
              <a:cs typeface="Times New Roman" panose="02020603050405020304" pitchFamily="18" charset="0"/>
            </a:endParaRPr>
          </a:p>
          <a:p>
            <a:pPr marL="342900" lvl="0" indent="-342900">
              <a:spcAft>
                <a:spcPts val="0"/>
              </a:spcAft>
              <a:buSzPts val="1000"/>
              <a:buFont typeface="Symbol" panose="05050102010706020507" pitchFamily="18" charset="2"/>
              <a:buChar char=""/>
              <a:tabLst>
                <a:tab pos="457200" algn="l"/>
              </a:tabLst>
            </a:pPr>
            <a:r>
              <a:rPr lang="en-US"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developing standards for quality control;</a:t>
            </a:r>
            <a:endParaRPr lang="en-ZA" sz="1600" dirty="0">
              <a:solidFill>
                <a:srgbClr val="FF0000"/>
              </a:solidFill>
              <a:latin typeface="Helvetica" panose="020B0604020202020204" pitchFamily="34" charset="0"/>
              <a:ea typeface="Times New Roman" panose="02020603050405020304" pitchFamily="18" charset="0"/>
              <a:cs typeface="Times New Roman" panose="02020603050405020304" pitchFamily="18" charset="0"/>
            </a:endParaRPr>
          </a:p>
          <a:p>
            <a:pPr marL="342900" lvl="0" indent="-342900">
              <a:spcAft>
                <a:spcPts val="0"/>
              </a:spcAft>
              <a:buSzPts val="1000"/>
              <a:buFont typeface="Symbol" panose="05050102010706020507" pitchFamily="18" charset="2"/>
              <a:buChar char=""/>
              <a:tabLst>
                <a:tab pos="457200" algn="l"/>
              </a:tabLst>
            </a:pPr>
            <a:r>
              <a:rPr lang="en-US" sz="16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coordinating the siting of stations in locations that will provide optimum coverage;</a:t>
            </a:r>
            <a:endParaRPr lang="en-ZA" sz="1600"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endParaRPr>
          </a:p>
          <a:p>
            <a:pPr marL="342900" lvl="0" indent="-342900">
              <a:spcAft>
                <a:spcPts val="0"/>
              </a:spcAft>
              <a:buSzPts val="1000"/>
              <a:buFont typeface="Symbol" panose="05050102010706020507" pitchFamily="18" charset="2"/>
              <a:buChar char=""/>
              <a:tabLst>
                <a:tab pos="457200" algn="l"/>
              </a:tabLst>
            </a:pPr>
            <a:r>
              <a:rPr lang="en-US" sz="1600" dirty="0">
                <a:latin typeface="Arial" panose="020B0604020202020204" pitchFamily="34" charset="0"/>
                <a:ea typeface="Times New Roman" panose="02020603050405020304" pitchFamily="18" charset="0"/>
                <a:cs typeface="Times New Roman" panose="02020603050405020304" pitchFamily="18" charset="0"/>
              </a:rPr>
              <a:t>pursuing free and open access to data;</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marL="342900" lvl="0" indent="-342900">
              <a:spcAft>
                <a:spcPts val="0"/>
              </a:spcAft>
              <a:buSzPts val="1000"/>
              <a:buFont typeface="Symbol" panose="05050102010706020507" pitchFamily="18" charset="2"/>
              <a:buChar char=""/>
              <a:tabLst>
                <a:tab pos="457200" algn="l"/>
              </a:tabLst>
            </a:pPr>
            <a:r>
              <a:rPr lang="en-US" sz="1600" dirty="0">
                <a:latin typeface="Arial" panose="020B0604020202020204" pitchFamily="34" charset="0"/>
                <a:ea typeface="Times New Roman" panose="02020603050405020304" pitchFamily="18" charset="0"/>
                <a:cs typeface="Times New Roman" panose="02020603050405020304" pitchFamily="18" charset="0"/>
              </a:rPr>
              <a:t>improving access to data in real-time.</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marL="342900" marR="457200" lvl="0" indent="-342900">
              <a:spcBef>
                <a:spcPts val="500"/>
              </a:spcBef>
              <a:spcAft>
                <a:spcPts val="500"/>
              </a:spcAft>
              <a:buSzPts val="1000"/>
              <a:buFont typeface="Symbol" panose="05050102010706020507" pitchFamily="18" charset="2"/>
              <a:buChar char=""/>
              <a:tabLst>
                <a:tab pos="457200" algn="l"/>
              </a:tabLst>
            </a:pPr>
            <a:r>
              <a:rPr lang="en-US"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facilitate capacity building consistent with the goals expressed above</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a:spcAft>
                <a:spcPts val="0"/>
              </a:spcAft>
            </a:pPr>
            <a:r>
              <a:rPr lang="en-US" sz="1600" dirty="0">
                <a:latin typeface="Arial" panose="020B0604020202020204" pitchFamily="34" charset="0"/>
                <a:ea typeface="Times New Roman" panose="02020603050405020304" pitchFamily="18" charset="0"/>
                <a:cs typeface="Times New Roman" panose="02020603050405020304" pitchFamily="18" charset="0"/>
              </a:rPr>
              <a:t> </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a:spcAft>
                <a:spcPts val="0"/>
              </a:spcAft>
            </a:pPr>
            <a:r>
              <a:rPr lang="en-US" sz="1600" dirty="0">
                <a:latin typeface="Arial" panose="020B0604020202020204" pitchFamily="34" charset="0"/>
                <a:ea typeface="Times New Roman" panose="02020603050405020304" pitchFamily="18" charset="0"/>
                <a:cs typeface="Times New Roman" panose="02020603050405020304" pitchFamily="18" charset="0"/>
              </a:rPr>
              <a:t>II.	</a:t>
            </a:r>
            <a:r>
              <a:rPr lang="en-US" sz="1600" u="sng" dirty="0">
                <a:latin typeface="Arial" panose="020B0604020202020204" pitchFamily="34" charset="0"/>
                <a:ea typeface="Times New Roman" panose="02020603050405020304" pitchFamily="18" charset="0"/>
                <a:cs typeface="Times New Roman" panose="02020603050405020304" pitchFamily="18" charset="0"/>
              </a:rPr>
              <a:t>Institutional Frame</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a:spcAft>
                <a:spcPts val="0"/>
              </a:spcAft>
            </a:pPr>
            <a:r>
              <a:rPr lang="en-US" sz="1600" dirty="0">
                <a:latin typeface="Arial" panose="020B0604020202020204" pitchFamily="34" charset="0"/>
                <a:ea typeface="Times New Roman" panose="02020603050405020304" pitchFamily="18" charset="0"/>
                <a:cs typeface="Times New Roman" panose="02020603050405020304" pitchFamily="18" charset="0"/>
              </a:rPr>
              <a:t> </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a:spcAft>
                <a:spcPts val="0"/>
              </a:spcAft>
            </a:pPr>
            <a:r>
              <a:rPr lang="en-US" sz="16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The Federation is an independent international association and has commission status within the International Association for Seismology and Physics of the Earth’s Interior (IASPEI).</a:t>
            </a:r>
            <a:endParaRPr lang="en-ZA" sz="1600" dirty="0">
              <a:effectLst/>
              <a:latin typeface="Helvetica"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9932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6327" y="1409217"/>
            <a:ext cx="8478982" cy="5262979"/>
          </a:xfrm>
          <a:prstGeom prst="rect">
            <a:avLst/>
          </a:prstGeom>
        </p:spPr>
        <p:txBody>
          <a:bodyPr wrap="square">
            <a:spAutoFit/>
          </a:bodyPr>
          <a:lstStyle/>
          <a:p>
            <a:pPr>
              <a:spcAft>
                <a:spcPts val="0"/>
              </a:spcAft>
            </a:pPr>
            <a:r>
              <a:rPr lang="en-US" sz="1200" dirty="0">
                <a:latin typeface="Arial" panose="020B0604020202020204" pitchFamily="34" charset="0"/>
                <a:ea typeface="Times New Roman" panose="02020603050405020304" pitchFamily="18" charset="0"/>
                <a:cs typeface="Times New Roman" panose="02020603050405020304" pitchFamily="18" charset="0"/>
              </a:rPr>
              <a:t> </a:t>
            </a:r>
            <a:r>
              <a:rPr lang="en-US" sz="1600" dirty="0">
                <a:latin typeface="Arial" panose="020B0604020202020204" pitchFamily="34" charset="0"/>
                <a:ea typeface="Times New Roman" panose="02020603050405020304" pitchFamily="18" charset="0"/>
                <a:cs typeface="Times New Roman" panose="02020603050405020304" pitchFamily="18" charset="0"/>
              </a:rPr>
              <a:t>III.	</a:t>
            </a:r>
            <a:r>
              <a:rPr lang="en-US" sz="1600" u="sng" dirty="0">
                <a:latin typeface="Arial" panose="020B0604020202020204" pitchFamily="34" charset="0"/>
                <a:ea typeface="Times New Roman" panose="02020603050405020304" pitchFamily="18" charset="0"/>
                <a:cs typeface="Times New Roman" panose="02020603050405020304" pitchFamily="18" charset="0"/>
              </a:rPr>
              <a:t>Membership and organization</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en-US"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Arial" panose="020B0604020202020204" pitchFamily="34" charset="0"/>
              <a:buChar char="•"/>
            </a:pPr>
            <a:r>
              <a:rPr lang="en-US" sz="1600" dirty="0">
                <a:latin typeface="Arial" panose="020B0604020202020204" pitchFamily="34" charset="0"/>
                <a:ea typeface="Times New Roman" panose="02020603050405020304" pitchFamily="18" charset="0"/>
                <a:cs typeface="Times New Roman" panose="02020603050405020304" pitchFamily="18" charset="0"/>
              </a:rPr>
              <a:t>Me</a:t>
            </a:r>
            <a:r>
              <a:rPr lang="en-US" sz="16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mbership in the FDSN is open to national and international </a:t>
            </a:r>
            <a:r>
              <a:rPr lang="en-US" sz="1600" dirty="0" err="1">
                <a:solidFill>
                  <a:srgbClr val="333333"/>
                </a:solidFill>
                <a:latin typeface="Arial" panose="020B0604020202020204" pitchFamily="34" charset="0"/>
                <a:ea typeface="Times New Roman" panose="02020603050405020304" pitchFamily="18" charset="0"/>
                <a:cs typeface="Times New Roman" panose="02020603050405020304" pitchFamily="18" charset="0"/>
              </a:rPr>
              <a:t>organisations</a:t>
            </a:r>
            <a:r>
              <a:rPr lang="en-US" sz="16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 committed to both the development and operation of the broad-band digital networks as well as </a:t>
            </a:r>
            <a:r>
              <a:rPr lang="en-US" sz="1600" dirty="0" err="1">
                <a:solidFill>
                  <a:srgbClr val="333333"/>
                </a:solidFill>
                <a:latin typeface="Arial" panose="020B0604020202020204" pitchFamily="34" charset="0"/>
                <a:ea typeface="Times New Roman" panose="02020603050405020304" pitchFamily="18" charset="0"/>
                <a:cs typeface="Times New Roman" panose="02020603050405020304" pitchFamily="18" charset="0"/>
              </a:rPr>
              <a:t>organisations</a:t>
            </a:r>
            <a:r>
              <a:rPr lang="en-US" sz="16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 involved in management of data from digital seismograph networks consistent with the goals of the Federation. It is required that each network member will contribute digital waveform data, preferably in real time, from </a:t>
            </a:r>
            <a:r>
              <a:rPr lang="en-US" sz="1600" strike="sngStrike"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at least one station</a:t>
            </a:r>
            <a:r>
              <a:rPr lang="en-US" sz="16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 </a:t>
            </a:r>
            <a:r>
              <a:rPr lang="en-US"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from a subset of  stations in their network to a data center participating in the FDSN Federated Data Center system.  </a:t>
            </a:r>
            <a:r>
              <a:rPr lang="en-US" sz="1600" strike="sngStrike"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to the FDSN Archive for Continuous Data as well as to appropriate FDSN Regional Data Centers.</a:t>
            </a:r>
          </a:p>
          <a:p>
            <a:pPr marL="342900" lvl="0" indent="-342900" algn="just">
              <a:spcAft>
                <a:spcPts val="0"/>
              </a:spcAft>
              <a:buFont typeface="Arial" panose="020B0604020202020204" pitchFamily="34" charset="0"/>
              <a:buChar char="•"/>
            </a:pP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Arial" panose="020B0604020202020204" pitchFamily="34" charset="0"/>
              <a:buChar char="•"/>
            </a:pPr>
            <a:r>
              <a:rPr lang="en-US"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Membership in the FDSN is one of three defined types:</a:t>
            </a:r>
          </a:p>
          <a:p>
            <a:pPr marL="342900" lvl="0" indent="-342900" algn="just">
              <a:spcAft>
                <a:spcPts val="0"/>
              </a:spcAft>
              <a:buFont typeface="Arial" panose="020B0604020202020204" pitchFamily="34" charset="0"/>
              <a:buChar char="•"/>
            </a:pP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marL="800100" lvl="1" indent="-342900" algn="just">
              <a:buFont typeface="Arial" panose="020B0604020202020204" pitchFamily="34" charset="0"/>
              <a:buChar char="•"/>
            </a:pPr>
            <a:r>
              <a:rPr lang="en-US"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Full Membership. Full membership is open to any network or Data Center that supports the goals of the FDSN and contributes at least $5,000 per year in dues to the FDSN to support the activities and developments of the FDSN. </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marL="800100" lvl="1" indent="-342900" algn="just">
              <a:buFont typeface="Arial" panose="020B0604020202020204" pitchFamily="34" charset="0"/>
              <a:buChar char="•"/>
            </a:pPr>
            <a:r>
              <a:rPr lang="en-US"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Associate Membership: Associate membership is open to any network or Data Center that meets the goals of the FDSN and contributes at $1,000 per year in dues to the FDSN to support the activities and developments of the FDSN.</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marL="800100" lvl="1" indent="-342900" algn="just">
              <a:buFont typeface="Arial" panose="020B0604020202020204" pitchFamily="34" charset="0"/>
              <a:buChar char="•"/>
            </a:pPr>
            <a:r>
              <a:rPr lang="en-US"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Participating Membership: Participating membership is open to any network that meets the goals of the FDSN.</a:t>
            </a:r>
          </a:p>
        </p:txBody>
      </p:sp>
    </p:spTree>
    <p:extLst>
      <p:ext uri="{BB962C8B-B14F-4D97-AF65-F5344CB8AC3E}">
        <p14:creationId xmlns:p14="http://schemas.microsoft.com/office/powerpoint/2010/main" val="1187255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3199" y="1328532"/>
            <a:ext cx="8820728" cy="5632311"/>
          </a:xfrm>
          <a:prstGeom prst="rect">
            <a:avLst/>
          </a:prstGeom>
        </p:spPr>
        <p:txBody>
          <a:bodyPr wrap="square">
            <a:spAutoFit/>
          </a:bodyPr>
          <a:lstStyle/>
          <a:p>
            <a:pPr marL="800100" lvl="1" indent="-342900" algn="just">
              <a:buFont typeface="Arial" panose="020B0604020202020204" pitchFamily="34" charset="0"/>
              <a:buChar char="•"/>
            </a:pPr>
            <a:r>
              <a:rPr lang="en-US"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Sponsoring Membership: Sponsoring members may be either for profit corporations providing financial or in kind support for FDSN activities or government agencies that wish to provide financial support for key activities undertaken by the FDSN, such as FDSN Data Workshops.</a:t>
            </a:r>
            <a:endParaRPr lang="en-ZA" dirty="0">
              <a:latin typeface="Helvetica"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Arial" panose="020B0604020202020204" pitchFamily="34" charset="0"/>
              <a:buChar char="•"/>
            </a:pPr>
            <a:endParaRPr lang="en-US" dirty="0">
              <a:solidFill>
                <a:srgbClr val="333333"/>
              </a:solidFill>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Arial" panose="020B0604020202020204" pitchFamily="34" charset="0"/>
              <a:buChar char="•"/>
            </a:pPr>
            <a:r>
              <a:rPr lang="en-US"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The structure of the FDSN includes a steering committee and an executive committee.</a:t>
            </a:r>
          </a:p>
          <a:p>
            <a:pPr marL="342900" lvl="0" indent="-342900" algn="just">
              <a:spcAft>
                <a:spcPts val="0"/>
              </a:spcAft>
              <a:buFont typeface="Arial" panose="020B0604020202020204" pitchFamily="34" charset="0"/>
              <a:buChar char="•"/>
            </a:pPr>
            <a:endParaRPr lang="en-ZA" dirty="0">
              <a:latin typeface="Helvetica"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Arial" panose="020B0604020202020204" pitchFamily="34" charset="0"/>
              <a:buChar char="•"/>
            </a:pPr>
            <a:r>
              <a:rPr lang="en-US"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The members of the FDSN steering committee will consist of one representative per member </a:t>
            </a:r>
            <a:r>
              <a:rPr lang="en-US" dirty="0" err="1">
                <a:solidFill>
                  <a:srgbClr val="333333"/>
                </a:solidFill>
                <a:latin typeface="Arial" panose="020B0604020202020204" pitchFamily="34" charset="0"/>
                <a:ea typeface="Times New Roman" panose="02020603050405020304" pitchFamily="18" charset="0"/>
                <a:cs typeface="Times New Roman" panose="02020603050405020304" pitchFamily="18" charset="0"/>
              </a:rPr>
              <a:t>organisation</a:t>
            </a:r>
            <a:r>
              <a:rPr lang="en-US"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 who will be appointed or selected from within the organization they represent. </a:t>
            </a:r>
            <a:r>
              <a:rPr lang="en-US"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Designation of the </a:t>
            </a:r>
            <a:r>
              <a:rPr lang="en-US" dirty="0" err="1">
                <a:solidFill>
                  <a:srgbClr val="FF0000"/>
                </a:solidFill>
                <a:latin typeface="Arial" panose="020B0604020202020204" pitchFamily="34" charset="0"/>
                <a:ea typeface="Times New Roman" panose="02020603050405020304" pitchFamily="18" charset="0"/>
                <a:cs typeface="Times New Roman" panose="02020603050405020304" pitchFamily="18" charset="0"/>
              </a:rPr>
              <a:t>organisation’s</a:t>
            </a:r>
            <a:r>
              <a:rPr lang="en-US"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steering committee member must be sent electronically to the FDSN Secretary on the member </a:t>
            </a:r>
            <a:r>
              <a:rPr lang="en-US" dirty="0" err="1">
                <a:solidFill>
                  <a:srgbClr val="FF0000"/>
                </a:solidFill>
                <a:latin typeface="Arial" panose="020B0604020202020204" pitchFamily="34" charset="0"/>
                <a:ea typeface="Times New Roman" panose="02020603050405020304" pitchFamily="18" charset="0"/>
                <a:cs typeface="Times New Roman" panose="02020603050405020304" pitchFamily="18" charset="0"/>
              </a:rPr>
              <a:t>organisation’s</a:t>
            </a:r>
            <a:r>
              <a:rPr lang="en-US"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letterhead and signed and dated by an authorized person of the </a:t>
            </a:r>
            <a:r>
              <a:rPr lang="en-US" dirty="0" err="1">
                <a:solidFill>
                  <a:srgbClr val="FF0000"/>
                </a:solidFill>
                <a:latin typeface="Arial" panose="020B0604020202020204" pitchFamily="34" charset="0"/>
                <a:ea typeface="Times New Roman" panose="02020603050405020304" pitchFamily="18" charset="0"/>
                <a:cs typeface="Times New Roman" panose="02020603050405020304" pitchFamily="18" charset="0"/>
              </a:rPr>
              <a:t>organisation</a:t>
            </a:r>
            <a:r>
              <a:rPr lang="en-US"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If a new steering committee representative is selected by an </a:t>
            </a:r>
            <a:r>
              <a:rPr lang="en-US" dirty="0" err="1">
                <a:solidFill>
                  <a:srgbClr val="FF0000"/>
                </a:solidFill>
                <a:latin typeface="Arial" panose="020B0604020202020204" pitchFamily="34" charset="0"/>
                <a:ea typeface="Times New Roman" panose="02020603050405020304" pitchFamily="18" charset="0"/>
                <a:cs typeface="Times New Roman" panose="02020603050405020304" pitchFamily="18" charset="0"/>
              </a:rPr>
              <a:t>organisation</a:t>
            </a:r>
            <a:r>
              <a:rPr lang="en-US"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then it is the responsibility of the </a:t>
            </a:r>
            <a:r>
              <a:rPr lang="en-US" dirty="0" err="1">
                <a:solidFill>
                  <a:srgbClr val="FF0000"/>
                </a:solidFill>
                <a:latin typeface="Arial" panose="020B0604020202020204" pitchFamily="34" charset="0"/>
                <a:ea typeface="Times New Roman" panose="02020603050405020304" pitchFamily="18" charset="0"/>
                <a:cs typeface="Times New Roman" panose="02020603050405020304" pitchFamily="18" charset="0"/>
              </a:rPr>
              <a:t>organisation</a:t>
            </a:r>
            <a:r>
              <a:rPr lang="en-US"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to inform the FDSN secretary of the change in the same manner as specified in this paragraph. </a:t>
            </a:r>
          </a:p>
          <a:p>
            <a:pPr marL="342900" lvl="0" indent="-342900" algn="just">
              <a:spcAft>
                <a:spcPts val="0"/>
              </a:spcAft>
              <a:buFont typeface="Arial" panose="020B0604020202020204" pitchFamily="34" charset="0"/>
              <a:buChar char="•"/>
            </a:pPr>
            <a:endParaRPr lang="en-ZA" dirty="0">
              <a:latin typeface="Helvetica"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Arial" panose="020B0604020202020204" pitchFamily="34" charset="0"/>
              <a:buChar char="•"/>
            </a:pPr>
            <a:r>
              <a:rPr lang="en-US"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The members of the FDSN steering committee must approve all new memberships in the FDSN either electronically by email voting or in person at meetings of the FDSN. </a:t>
            </a:r>
            <a:endParaRPr lang="en-ZA" dirty="0">
              <a:effectLst/>
              <a:latin typeface="Helvetica"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4289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126" y="1413453"/>
            <a:ext cx="8820727" cy="4524315"/>
          </a:xfrm>
          <a:prstGeom prst="rect">
            <a:avLst/>
          </a:prstGeom>
        </p:spPr>
        <p:txBody>
          <a:bodyPr wrap="square">
            <a:spAutoFit/>
          </a:bodyPr>
          <a:lstStyle/>
          <a:p>
            <a:pPr marL="342900" lvl="0" indent="-342900" algn="just">
              <a:spcAft>
                <a:spcPts val="0"/>
              </a:spcAft>
              <a:buFont typeface="Arial" panose="020B0604020202020204" pitchFamily="34" charset="0"/>
              <a:buChar char="•"/>
            </a:pP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Arial" panose="020B0604020202020204" pitchFamily="34" charset="0"/>
              <a:buChar char="•"/>
            </a:pPr>
            <a:r>
              <a:rPr lang="en-US" sz="16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The members of the FDSN steering committee elect an FDSN executive committee. The executive committee will coordinate the activities of the Federation between meetings and is responsible for the organization and coordination of the steering committee meetings. Members of the FDSN executive committee are elected for a four-year term.</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marL="342900" lvl="0" indent="-342900" algn="just">
              <a:spcAft>
                <a:spcPts val="0"/>
              </a:spcAft>
              <a:buFont typeface="Arial" panose="020B0604020202020204" pitchFamily="34" charset="0"/>
              <a:buChar char="•"/>
            </a:pPr>
            <a:endParaRPr lang="en-US" sz="1600" dirty="0">
              <a:solidFill>
                <a:srgbClr val="333333"/>
              </a:solidFill>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spcAft>
                <a:spcPts val="0"/>
              </a:spcAft>
              <a:buFont typeface="Arial" panose="020B0604020202020204" pitchFamily="34" charset="0"/>
              <a:buChar char="•"/>
            </a:pPr>
            <a:r>
              <a:rPr lang="en-US" sz="16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The FDSN executive committee is headed by a chair, who will be assisted by a secretary and the chairs of all FDSN working groups. The chair of the executive committee will preside over the meetings of the steering committee. Members of the executive committee shall be elected from within the steering committee or the member organizations. Elections take place during steering committee meetings.</a:t>
            </a:r>
          </a:p>
          <a:p>
            <a:pPr marL="342900" lvl="0" indent="-342900">
              <a:spcAft>
                <a:spcPts val="0"/>
              </a:spcAft>
              <a:buFont typeface="Arial" panose="020B0604020202020204" pitchFamily="34" charset="0"/>
              <a:buChar char="•"/>
            </a:pP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marL="342900" lvl="0" indent="-342900">
              <a:spcAft>
                <a:spcPts val="0"/>
              </a:spcAft>
              <a:buFont typeface="Arial" panose="020B0604020202020204" pitchFamily="34" charset="0"/>
              <a:buChar char="•"/>
            </a:pPr>
            <a:r>
              <a:rPr lang="en-US" sz="16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The FDSN steering committee will form all necessary working groups or special technical committees as required to achieve the objectives of the FDSN. Each working group or special technical committee is headed by a chair </a:t>
            </a:r>
            <a:r>
              <a:rPr lang="en-US"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who is supported by a Vice Chair.</a:t>
            </a:r>
          </a:p>
          <a:p>
            <a:pPr marL="342900" lvl="0" indent="-342900">
              <a:spcAft>
                <a:spcPts val="0"/>
              </a:spcAft>
              <a:buFont typeface="Arial" panose="020B0604020202020204" pitchFamily="34" charset="0"/>
              <a:buChar char="•"/>
            </a:pP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marL="342900" lvl="0" indent="-342900">
              <a:spcAft>
                <a:spcPts val="0"/>
              </a:spcAft>
              <a:buFont typeface="Arial" panose="020B0604020202020204" pitchFamily="34" charset="0"/>
              <a:buChar char="•"/>
            </a:pPr>
            <a:r>
              <a:rPr lang="en-US" sz="16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The FDSN steering committee will deliberate at least once every two years. Special meetings may be called by the chair as necessary for the progress of the FDSN.</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259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7017" y="1367272"/>
            <a:ext cx="8820727" cy="4801314"/>
          </a:xfrm>
          <a:prstGeom prst="rect">
            <a:avLst/>
          </a:prstGeom>
        </p:spPr>
        <p:txBody>
          <a:bodyPr wrap="square">
            <a:spAutoFit/>
          </a:bodyPr>
          <a:lstStyle/>
          <a:p>
            <a:pPr marL="342900" lvl="0" indent="-342900">
              <a:spcAft>
                <a:spcPts val="0"/>
              </a:spcAft>
              <a:buFont typeface="Arial" panose="020B0604020202020204" pitchFamily="34" charset="0"/>
              <a:buChar char="•"/>
            </a:pPr>
            <a:r>
              <a:rPr lang="en-US" b="1"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Voting: </a:t>
            </a:r>
            <a:r>
              <a:rPr lang="en-US"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Concerning all recommendations made and actions to be taken, each steering committee member </a:t>
            </a:r>
            <a:r>
              <a:rPr lang="en-US"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representing a Full Member of the </a:t>
            </a:r>
            <a:r>
              <a:rPr lang="en-US" strike="sngStrike"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of the</a:t>
            </a:r>
            <a:r>
              <a:rPr lang="en-US"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n-US"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FDSN will have </a:t>
            </a:r>
            <a:r>
              <a:rPr lang="en-US" strike="sngStrike"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one</a:t>
            </a:r>
            <a:r>
              <a:rPr lang="en-US"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six votes.  Each steering committee member representing an Associate Member of the FDSN will have two votes.  Participating members will have one vote in the FDSN and will be able to participate in the discussions in both the Working Groups and Steering Committee meetings. Sponsoring members do not have voting rights in the FDSN but may attend meetings of the FDSN. </a:t>
            </a:r>
          </a:p>
          <a:p>
            <a:pPr lvl="0">
              <a:spcAft>
                <a:spcPts val="0"/>
              </a:spcAft>
            </a:pPr>
            <a:endParaRPr lang="en-US" dirty="0">
              <a:solidFill>
                <a:srgbClr val="FF0000"/>
              </a:solidFill>
              <a:latin typeface="Arial" panose="020B0604020202020204" pitchFamily="34" charset="0"/>
              <a:ea typeface="Times New Roman" panose="02020603050405020304" pitchFamily="18" charset="0"/>
              <a:cs typeface="Times New Roman" panose="02020603050405020304" pitchFamily="18" charset="0"/>
            </a:endParaRPr>
          </a:p>
          <a:p>
            <a:pPr lvl="0">
              <a:spcAft>
                <a:spcPts val="0"/>
              </a:spcAft>
            </a:pPr>
            <a:r>
              <a:rPr lang="en-US"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 </a:t>
            </a:r>
            <a:r>
              <a:rPr lang="en-US"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majority of 2/3 </a:t>
            </a:r>
            <a:r>
              <a:rPr lang="en-US"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of the votes </a:t>
            </a:r>
            <a:r>
              <a:rPr lang="en-US" strike="sngStrike"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voting members</a:t>
            </a:r>
            <a:r>
              <a:rPr lang="en-US"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cast</a:t>
            </a:r>
            <a:r>
              <a:rPr lang="en-US"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 will be required for an 	affirmative vote. Five members of the FDSN will constitute a quorum 	for FDSN steering committee meetings</a:t>
            </a:r>
            <a:r>
              <a:rPr lang="en-US"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Votes can only be made in person at 	FDSN Meetings and by those attending the meeting virtually.  </a:t>
            </a:r>
          </a:p>
          <a:p>
            <a:pPr marL="342900" lvl="0" indent="-342900">
              <a:spcAft>
                <a:spcPts val="0"/>
              </a:spcAft>
              <a:buFont typeface="Arial" panose="020B0604020202020204" pitchFamily="34" charset="0"/>
              <a:buChar char="•"/>
            </a:pPr>
            <a:endParaRPr lang="en-ZA" dirty="0">
              <a:latin typeface="Helvetica" panose="020B0604020202020204" pitchFamily="34" charset="0"/>
              <a:ea typeface="Times New Roman" panose="02020603050405020304" pitchFamily="18" charset="0"/>
              <a:cs typeface="Times New Roman" panose="02020603050405020304" pitchFamily="18" charset="0"/>
            </a:endParaRPr>
          </a:p>
          <a:p>
            <a:r>
              <a:rPr lang="en-US" dirty="0">
                <a:solidFill>
                  <a:srgbClr val="FF0000"/>
                </a:solidFill>
                <a:latin typeface="Arial" panose="020B0604020202020204" pitchFamily="34" charset="0"/>
                <a:ea typeface="Times New Roman" panose="02020603050405020304" pitchFamily="18" charset="0"/>
              </a:rPr>
              <a:t>	Only the official representative of an organization or their designated alternate is 	allowed to 	vote in votes of the steering committee and the working groups 	with the number of votes 	cast dependent on their level of membership in the 	FDSN.</a:t>
            </a:r>
            <a:endParaRPr lang="en-ZA" dirty="0"/>
          </a:p>
        </p:txBody>
      </p:sp>
    </p:spTree>
    <p:extLst>
      <p:ext uri="{BB962C8B-B14F-4D97-AF65-F5344CB8AC3E}">
        <p14:creationId xmlns:p14="http://schemas.microsoft.com/office/powerpoint/2010/main" val="552786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835" y="1125133"/>
            <a:ext cx="8885383" cy="4932119"/>
          </a:xfrm>
          <a:prstGeom prst="rect">
            <a:avLst/>
          </a:prstGeom>
        </p:spPr>
        <p:txBody>
          <a:bodyPr wrap="square">
            <a:spAutoFit/>
          </a:bodyPr>
          <a:lstStyle/>
          <a:p>
            <a:pPr marL="228600">
              <a:spcAft>
                <a:spcPts val="0"/>
              </a:spcAft>
            </a:pPr>
            <a:r>
              <a:rPr lang="en-US" sz="105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marL="342900" lvl="0" indent="-342900">
              <a:spcAft>
                <a:spcPts val="0"/>
              </a:spcAft>
              <a:buFont typeface="Arial" panose="020B0604020202020204" pitchFamily="34" charset="0"/>
              <a:buChar char="•"/>
            </a:pPr>
            <a:r>
              <a:rPr lang="en-US" sz="1600" strike="sngStrike"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No fees are imposed but voluntary contributions may be requested to cover costs for communications and for </a:t>
            </a:r>
            <a:r>
              <a:rPr lang="en-US" sz="1600" strike="sngStrike" dirty="0" err="1">
                <a:solidFill>
                  <a:srgbClr val="FF0000"/>
                </a:solidFill>
                <a:latin typeface="Arial" panose="020B0604020202020204" pitchFamily="34" charset="0"/>
                <a:ea typeface="Times New Roman" panose="02020603050405020304" pitchFamily="18" charset="0"/>
                <a:cs typeface="Times New Roman" panose="02020603050405020304" pitchFamily="18" charset="0"/>
              </a:rPr>
              <a:t>organisation</a:t>
            </a:r>
            <a:r>
              <a:rPr lang="en-US" sz="1600" strike="sngStrike"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of FDSN meetings.</a:t>
            </a:r>
          </a:p>
          <a:p>
            <a:pPr marL="342900" lvl="0" indent="-342900">
              <a:spcAft>
                <a:spcPts val="0"/>
              </a:spcAft>
              <a:buFont typeface="Arial" panose="020B0604020202020204" pitchFamily="34" charset="0"/>
              <a:buChar char="•"/>
            </a:pP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marL="342900" lvl="0" indent="-342900">
              <a:spcAft>
                <a:spcPts val="0"/>
              </a:spcAft>
              <a:buFont typeface="Arial" panose="020B0604020202020204" pitchFamily="34" charset="0"/>
              <a:buChar char="•"/>
            </a:pPr>
            <a:r>
              <a:rPr lang="en-US" sz="1600" dirty="0">
                <a:latin typeface="Arial" panose="020B0604020202020204" pitchFamily="34" charset="0"/>
                <a:ea typeface="Times New Roman" panose="02020603050405020304" pitchFamily="18" charset="0"/>
                <a:cs typeface="Times New Roman" panose="02020603050405020304" pitchFamily="18" charset="0"/>
              </a:rPr>
              <a:t>A</a:t>
            </a:r>
            <a:r>
              <a:rPr lang="en-US" sz="16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ny member may resign six weeks after giving written notice to the </a:t>
            </a:r>
            <a:r>
              <a:rPr lang="en-US"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FDSN Secretary.</a:t>
            </a:r>
          </a:p>
          <a:p>
            <a:pPr marL="342900" lvl="0" indent="-342900">
              <a:spcAft>
                <a:spcPts val="0"/>
              </a:spcAft>
              <a:buFont typeface="Arial" panose="020B0604020202020204" pitchFamily="34" charset="0"/>
              <a:buChar char="•"/>
            </a:pP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marL="342900" lvl="0" indent="-342900">
              <a:spcAft>
                <a:spcPts val="0"/>
              </a:spcAft>
              <a:buFont typeface="Arial" panose="020B0604020202020204" pitchFamily="34" charset="0"/>
              <a:buChar char="•"/>
            </a:pPr>
            <a:r>
              <a:rPr lang="en-US"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The Executive Committee must approve the use of all FDSN funds in advance. </a:t>
            </a:r>
          </a:p>
          <a:p>
            <a:pPr lvl="0">
              <a:spcAft>
                <a:spcPts val="0"/>
              </a:spcAft>
            </a:pPr>
            <a:r>
              <a:rPr lang="en-US"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marL="342900" lvl="0" indent="-342900">
              <a:spcAft>
                <a:spcPts val="0"/>
              </a:spcAft>
              <a:buFont typeface="Arial" panose="020B0604020202020204" pitchFamily="34" charset="0"/>
              <a:buChar char="•"/>
            </a:pPr>
            <a:r>
              <a:rPr lang="en-US"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Anticipated uses of FDSN funds include but are not limited to:  </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Travel support for the FDSN Executive committee members, when needed, to travel to meetings of the FDSN</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Support for needed software initiatives that have been approved by the FDSN Working Groups and by the Executive Committee.   Examples of software projects that might receive support include the development of new software to implement FDSN capabilities or services</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Cost matching support for training workshops conducted on behalf of the FDSN.</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Support for specific products such as documentation of FDSN Standards or FDSN Services.</a:t>
            </a:r>
            <a:endParaRPr lang="en-ZA" sz="1600" dirty="0">
              <a:latin typeface="Helvetica" panose="020B0604020202020204" pitchFamily="34" charset="0"/>
              <a:ea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en-US" sz="1600"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Services of companies or consultants that have contracted with FDSN to perform specific tasks</a:t>
            </a:r>
            <a:r>
              <a:rPr lang="en-US" sz="1600" dirty="0">
                <a:solidFill>
                  <a:srgbClr val="333333"/>
                </a:solidFill>
                <a:latin typeface="Arial" panose="020B0604020202020204" pitchFamily="34" charset="0"/>
                <a:ea typeface="Times New Roman" panose="02020603050405020304" pitchFamily="18" charset="0"/>
                <a:cs typeface="Times New Roman" panose="02020603050405020304" pitchFamily="18" charset="0"/>
              </a:rPr>
              <a:t>.</a:t>
            </a:r>
            <a:endParaRPr lang="en-ZA" sz="1600" dirty="0">
              <a:effectLst/>
              <a:latin typeface="Helvetica"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4542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6113" y="1327746"/>
            <a:ext cx="4318159" cy="461665"/>
          </a:xfrm>
          <a:prstGeom prst="rect">
            <a:avLst/>
          </a:prstGeom>
          <a:noFill/>
        </p:spPr>
        <p:txBody>
          <a:bodyPr wrap="none" rtlCol="0">
            <a:spAutoFit/>
          </a:bodyPr>
          <a:lstStyle/>
          <a:p>
            <a:r>
              <a:rPr lang="en-US" sz="2400" dirty="0"/>
              <a:t>(9) Executive Committee Election</a:t>
            </a:r>
          </a:p>
        </p:txBody>
      </p:sp>
      <p:sp>
        <p:nvSpPr>
          <p:cNvPr id="6" name="TextBox 5"/>
          <p:cNvSpPr txBox="1"/>
          <p:nvPr/>
        </p:nvSpPr>
        <p:spPr>
          <a:xfrm>
            <a:off x="606113" y="1861616"/>
            <a:ext cx="8182517" cy="4524315"/>
          </a:xfrm>
          <a:prstGeom prst="rect">
            <a:avLst/>
          </a:prstGeom>
          <a:noFill/>
        </p:spPr>
        <p:txBody>
          <a:bodyPr wrap="square" rtlCol="0">
            <a:spAutoFit/>
          </a:bodyPr>
          <a:lstStyle/>
          <a:p>
            <a:r>
              <a:rPr lang="en-US" sz="2000" dirty="0"/>
              <a:t>Current slate:	</a:t>
            </a:r>
            <a:r>
              <a:rPr lang="en-US" sz="2000" b="1" dirty="0"/>
              <a:t>Chair		</a:t>
            </a:r>
            <a:r>
              <a:rPr lang="en-ZA" sz="2000" dirty="0"/>
              <a:t> Sergio Barrientos</a:t>
            </a:r>
            <a:r>
              <a:rPr lang="en-US" sz="2000" dirty="0"/>
              <a:t>(elected 2017)</a:t>
            </a:r>
          </a:p>
          <a:p>
            <a:r>
              <a:rPr lang="en-US" sz="2000" dirty="0"/>
              <a:t>			</a:t>
            </a:r>
            <a:r>
              <a:rPr lang="en-US" sz="2000" b="1" dirty="0"/>
              <a:t>	Secretary	</a:t>
            </a:r>
            <a:r>
              <a:rPr lang="en-US" sz="2000" dirty="0"/>
              <a:t>Michelle Grobbelaar (re-elected 2017)</a:t>
            </a:r>
          </a:p>
          <a:p>
            <a:pPr lvl="1"/>
            <a:endParaRPr lang="en-US" sz="800" b="1" dirty="0"/>
          </a:p>
          <a:p>
            <a:pPr lvl="1"/>
            <a:r>
              <a:rPr lang="en-US" sz="2000" b="1" dirty="0"/>
              <a:t>			WG 1</a:t>
            </a:r>
            <a:r>
              <a:rPr lang="en-US" sz="2000" dirty="0"/>
              <a:t>		Chair: </a:t>
            </a:r>
            <a:r>
              <a:rPr lang="en-ZA" sz="2000" dirty="0"/>
              <a:t>Wen </a:t>
            </a:r>
            <a:r>
              <a:rPr lang="en-ZA" sz="2000" dirty="0" err="1"/>
              <a:t>Tzong</a:t>
            </a:r>
            <a:r>
              <a:rPr lang="en-ZA" sz="2000" dirty="0"/>
              <a:t> Liang</a:t>
            </a:r>
            <a:r>
              <a:rPr lang="en-US" sz="2000" dirty="0"/>
              <a:t> (elected 2017) </a:t>
            </a:r>
            <a:br>
              <a:rPr lang="en-US" sz="2000" dirty="0"/>
            </a:br>
            <a:r>
              <a:rPr lang="en-US" sz="2000" dirty="0"/>
              <a:t>						Vice-Chair: </a:t>
            </a:r>
            <a:r>
              <a:rPr lang="en-ZA" sz="2000" dirty="0" err="1"/>
              <a:t>Ludek</a:t>
            </a:r>
            <a:r>
              <a:rPr lang="en-ZA" sz="2000" dirty="0"/>
              <a:t> </a:t>
            </a:r>
            <a:r>
              <a:rPr lang="en-ZA" sz="2000" dirty="0" err="1"/>
              <a:t>Vecsey</a:t>
            </a:r>
            <a:r>
              <a:rPr lang="en-US" sz="2000" dirty="0"/>
              <a:t> (elected 2015)</a:t>
            </a:r>
          </a:p>
          <a:p>
            <a:pPr lvl="1"/>
            <a:endParaRPr lang="en-US" sz="800" dirty="0"/>
          </a:p>
          <a:p>
            <a:pPr lvl="4"/>
            <a:r>
              <a:rPr lang="en-US" sz="2000" b="1" dirty="0"/>
              <a:t>WG 2</a:t>
            </a:r>
            <a:r>
              <a:rPr lang="en-US" sz="2000" dirty="0"/>
              <a:t>		Chair: </a:t>
            </a:r>
            <a:r>
              <a:rPr lang="en-ZA" sz="2000" dirty="0"/>
              <a:t>John Clinton</a:t>
            </a:r>
            <a:r>
              <a:rPr lang="en-US" sz="2000" dirty="0"/>
              <a:t> (elected 2017)</a:t>
            </a:r>
          </a:p>
          <a:p>
            <a:pPr lvl="4"/>
            <a:r>
              <a:rPr lang="en-US" sz="2000" dirty="0"/>
              <a:t>			Vice-Chair: </a:t>
            </a:r>
            <a:r>
              <a:rPr lang="en-ZA" sz="2000" dirty="0"/>
              <a:t>Chad Trabant</a:t>
            </a:r>
            <a:r>
              <a:rPr lang="en-US" sz="2000" dirty="0"/>
              <a:t> (elected 2017)</a:t>
            </a:r>
          </a:p>
          <a:p>
            <a:pPr lvl="4"/>
            <a:endParaRPr lang="en-US" sz="800" dirty="0"/>
          </a:p>
          <a:p>
            <a:pPr lvl="4"/>
            <a:r>
              <a:rPr lang="en-US" sz="2000" b="1" dirty="0"/>
              <a:t>WG 3</a:t>
            </a:r>
            <a:r>
              <a:rPr lang="en-US" sz="2000" dirty="0"/>
              <a:t>		Chair: Tim Ahern (re-elected 2015)</a:t>
            </a:r>
          </a:p>
          <a:p>
            <a:pPr lvl="4"/>
            <a:r>
              <a:rPr lang="en-US" sz="2000" dirty="0"/>
              <a:t>			Vice-Chair: </a:t>
            </a:r>
            <a:r>
              <a:rPr lang="en-ZA" sz="2000" dirty="0"/>
              <a:t>Mark Chadwick</a:t>
            </a:r>
            <a:r>
              <a:rPr lang="en-US" sz="2000" dirty="0"/>
              <a:t> (elected 2015)</a:t>
            </a:r>
          </a:p>
          <a:p>
            <a:pPr lvl="4"/>
            <a:endParaRPr lang="en-US" sz="800" dirty="0"/>
          </a:p>
          <a:p>
            <a:pPr lvl="4"/>
            <a:r>
              <a:rPr lang="en-US" sz="2000" b="1" dirty="0"/>
              <a:t>WG 4</a:t>
            </a:r>
            <a:r>
              <a:rPr lang="en-US" sz="2000" dirty="0"/>
              <a:t>		Chair: </a:t>
            </a:r>
            <a:r>
              <a:rPr lang="en-ZA" sz="2000" dirty="0"/>
              <a:t>Istvan Bondar</a:t>
            </a:r>
            <a:r>
              <a:rPr lang="en-US" sz="2000" dirty="0"/>
              <a:t> (elected 2015)</a:t>
            </a:r>
          </a:p>
          <a:p>
            <a:pPr lvl="4"/>
            <a:r>
              <a:rPr lang="en-US" sz="2000" dirty="0"/>
              <a:t>			Vice-Chair:</a:t>
            </a:r>
          </a:p>
          <a:p>
            <a:pPr lvl="4"/>
            <a:endParaRPr lang="en-US" sz="800" dirty="0"/>
          </a:p>
          <a:p>
            <a:pPr lvl="4"/>
            <a:r>
              <a:rPr lang="en-US" sz="2000" b="1" dirty="0"/>
              <a:t>WG 5</a:t>
            </a:r>
            <a:r>
              <a:rPr lang="en-US" sz="2000" dirty="0"/>
              <a:t>		Chair: Bruce Beaudoin (re-elected 2017)</a:t>
            </a:r>
          </a:p>
          <a:p>
            <a:pPr lvl="4"/>
            <a:r>
              <a:rPr lang="en-US" sz="2000" dirty="0"/>
              <a:t>			Vice-Chair: </a:t>
            </a:r>
            <a:r>
              <a:rPr lang="en-ZA" sz="2000" dirty="0"/>
              <a:t>Wayne Crawford </a:t>
            </a:r>
            <a:r>
              <a:rPr lang="en-US" sz="2000" dirty="0"/>
              <a:t>(elected 2015)</a:t>
            </a:r>
          </a:p>
          <a:p>
            <a:pPr lvl="4"/>
            <a:endParaRPr lang="en-US" sz="800" dirty="0"/>
          </a:p>
        </p:txBody>
      </p:sp>
    </p:spTree>
    <p:extLst>
      <p:ext uri="{BB962C8B-B14F-4D97-AF65-F5344CB8AC3E}">
        <p14:creationId xmlns:p14="http://schemas.microsoft.com/office/powerpoint/2010/main" val="209903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6113" y="1327746"/>
            <a:ext cx="4318159" cy="461665"/>
          </a:xfrm>
          <a:prstGeom prst="rect">
            <a:avLst/>
          </a:prstGeom>
          <a:noFill/>
        </p:spPr>
        <p:txBody>
          <a:bodyPr wrap="none" rtlCol="0">
            <a:spAutoFit/>
          </a:bodyPr>
          <a:lstStyle/>
          <a:p>
            <a:r>
              <a:rPr lang="en-US" sz="2400" dirty="0"/>
              <a:t>(9) Executive Committee Election</a:t>
            </a:r>
          </a:p>
        </p:txBody>
      </p:sp>
      <p:sp>
        <p:nvSpPr>
          <p:cNvPr id="6" name="TextBox 5"/>
          <p:cNvSpPr txBox="1"/>
          <p:nvPr/>
        </p:nvSpPr>
        <p:spPr>
          <a:xfrm>
            <a:off x="606114" y="1861616"/>
            <a:ext cx="8415224" cy="4770537"/>
          </a:xfrm>
          <a:prstGeom prst="rect">
            <a:avLst/>
          </a:prstGeom>
          <a:noFill/>
        </p:spPr>
        <p:txBody>
          <a:bodyPr wrap="square" rtlCol="0">
            <a:spAutoFit/>
          </a:bodyPr>
          <a:lstStyle/>
          <a:p>
            <a:r>
              <a:rPr lang="en-US" sz="2000" dirty="0"/>
              <a:t>Nominations 2019:</a:t>
            </a:r>
          </a:p>
          <a:p>
            <a:r>
              <a:rPr lang="en-US" sz="2400" dirty="0"/>
              <a:t>WG1 Vice-Chair: </a:t>
            </a:r>
            <a:r>
              <a:rPr lang="en-ZA" sz="2400" b="1" dirty="0"/>
              <a:t>Ludek Vecsey</a:t>
            </a:r>
          </a:p>
          <a:p>
            <a:r>
              <a:rPr lang="en-ZA" sz="2400" dirty="0"/>
              <a:t>WG2 Vice-Chair: </a:t>
            </a:r>
            <a:r>
              <a:rPr lang="en-ZA" sz="2400" b="1" dirty="0"/>
              <a:t>Rob Casey </a:t>
            </a:r>
            <a:endParaRPr lang="en-US" sz="2400" b="1" i="1" dirty="0"/>
          </a:p>
          <a:p>
            <a:r>
              <a:rPr lang="en-ZA" sz="2400" dirty="0"/>
              <a:t>WG3 Chair: </a:t>
            </a:r>
            <a:r>
              <a:rPr lang="en-ZA" sz="2400" b="1" dirty="0"/>
              <a:t>Chad Trabant </a:t>
            </a:r>
          </a:p>
          <a:p>
            <a:r>
              <a:rPr lang="en-US" sz="2400" dirty="0"/>
              <a:t>WG3 Vice-Chair: </a:t>
            </a:r>
            <a:r>
              <a:rPr lang="en-ZA" sz="2400" b="1" dirty="0"/>
              <a:t>Mark Chadwick </a:t>
            </a:r>
          </a:p>
          <a:p>
            <a:r>
              <a:rPr lang="en-US" sz="2400" dirty="0"/>
              <a:t>WG 4 Chair: </a:t>
            </a:r>
            <a:r>
              <a:rPr lang="en-ZA" sz="2400" b="1" dirty="0"/>
              <a:t>Istvan Bondar </a:t>
            </a:r>
          </a:p>
          <a:p>
            <a:r>
              <a:rPr lang="en-ZA" sz="2400" dirty="0"/>
              <a:t>WG4 </a:t>
            </a:r>
            <a:r>
              <a:rPr lang="en-US" sz="2400" dirty="0"/>
              <a:t>Vice-Chair: </a:t>
            </a:r>
            <a:r>
              <a:rPr lang="en-ZA" sz="2400" b="1" dirty="0"/>
              <a:t>Öcal Necmioğlu</a:t>
            </a:r>
          </a:p>
          <a:p>
            <a:r>
              <a:rPr lang="en-US" sz="2400" dirty="0"/>
              <a:t>WG5 Vice-Chair: </a:t>
            </a:r>
            <a:r>
              <a:rPr lang="en-ZA" sz="2400" b="1" dirty="0"/>
              <a:t>Wayne Crawford</a:t>
            </a:r>
          </a:p>
          <a:p>
            <a:pPr marL="400050" indent="-400050">
              <a:buFont typeface="+mj-lt"/>
              <a:buAutoNum type="romanUcPeriod"/>
            </a:pPr>
            <a:endParaRPr lang="en-ZA" sz="2400" i="1" dirty="0"/>
          </a:p>
          <a:p>
            <a:r>
              <a:rPr lang="en-ZA" sz="2400" i="1" dirty="0"/>
              <a:t>Elections during 2</a:t>
            </a:r>
            <a:r>
              <a:rPr lang="en-ZA" sz="2400" i="1" baseline="30000" dirty="0"/>
              <a:t>nd</a:t>
            </a:r>
            <a:r>
              <a:rPr lang="en-ZA" sz="2400" i="1" dirty="0"/>
              <a:t> general meeting on </a:t>
            </a:r>
            <a:r>
              <a:rPr lang="en-US" sz="2400" dirty="0"/>
              <a:t>17 July 2019 at 12:00-13:30 in MCC – Floor 5 (513D).</a:t>
            </a:r>
            <a:endParaRPr lang="en-ZA" sz="2400" dirty="0"/>
          </a:p>
          <a:p>
            <a:endParaRPr lang="en-US" sz="2400" i="1" dirty="0"/>
          </a:p>
          <a:p>
            <a:pPr lvl="3"/>
            <a:endParaRPr lang="en-US" sz="2000" dirty="0">
              <a:solidFill>
                <a:srgbClr val="C0504D"/>
              </a:solidFill>
            </a:endParaRPr>
          </a:p>
        </p:txBody>
      </p:sp>
      <p:sp>
        <p:nvSpPr>
          <p:cNvPr id="2"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ZA" altLang="en-US" sz="11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Ludek Vecsey</a:t>
            </a:r>
            <a:r>
              <a:rPr kumimoji="0" lang="en-ZA" altLang="en-US" sz="600" b="0" i="0" u="none" strike="noStrike" cap="none" normalizeH="0" baseline="0">
                <a:ln>
                  <a:noFill/>
                </a:ln>
                <a:solidFill>
                  <a:schemeClr val="tx1"/>
                </a:solidFill>
                <a:effectLst/>
              </a:rPr>
              <a:t>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ZA" altLang="en-US" sz="1100" b="0" i="0" u="none" strike="noStrike" cap="none" normalizeH="0" baseline="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Ludek Vecsey</a:t>
            </a:r>
            <a:r>
              <a:rPr kumimoji="0" lang="en-ZA" altLang="en-US" sz="600" b="0" i="0" u="none" strike="noStrike" cap="none" normalizeH="0" baseline="0">
                <a:ln>
                  <a:noFill/>
                </a:ln>
                <a:solidFill>
                  <a:schemeClr val="tx1"/>
                </a:solidFill>
                <a:effectLst/>
              </a:rPr>
              <a:t> </a:t>
            </a:r>
            <a:endParaRPr kumimoji="0" lang="en-ZA"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86679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2495" y="610272"/>
            <a:ext cx="4282068" cy="1015663"/>
          </a:xfrm>
          <a:prstGeom prst="rect">
            <a:avLst/>
          </a:prstGeom>
          <a:noFill/>
        </p:spPr>
        <p:txBody>
          <a:bodyPr wrap="square" rtlCol="0">
            <a:spAutoFit/>
          </a:bodyPr>
          <a:lstStyle/>
          <a:p>
            <a:pPr algn="ctr"/>
            <a:r>
              <a:rPr lang="en-US" sz="3200" dirty="0">
                <a:latin typeface="+mj-lt"/>
              </a:rPr>
              <a:t>General meeting 1</a:t>
            </a:r>
          </a:p>
          <a:p>
            <a:pPr algn="ctr"/>
            <a:r>
              <a:rPr lang="en-US" sz="2800" dirty="0">
                <a:latin typeface="+mj-lt"/>
              </a:rPr>
              <a:t>Proposed Agenda </a:t>
            </a:r>
            <a:endParaRPr lang="en-US" sz="2400" dirty="0"/>
          </a:p>
        </p:txBody>
      </p:sp>
      <p:sp>
        <p:nvSpPr>
          <p:cNvPr id="5" name="TextBox 4"/>
          <p:cNvSpPr txBox="1"/>
          <p:nvPr/>
        </p:nvSpPr>
        <p:spPr>
          <a:xfrm>
            <a:off x="1489908" y="1625935"/>
            <a:ext cx="5839292" cy="5293757"/>
          </a:xfrm>
          <a:prstGeom prst="rect">
            <a:avLst/>
          </a:prstGeom>
          <a:noFill/>
        </p:spPr>
        <p:txBody>
          <a:bodyPr wrap="square" rtlCol="0">
            <a:spAutoFit/>
          </a:bodyPr>
          <a:lstStyle/>
          <a:p>
            <a:pPr marL="342900" indent="-342900">
              <a:buFont typeface="+mj-lt"/>
              <a:buAutoNum type="arabicPeriod"/>
            </a:pPr>
            <a:r>
              <a:rPr lang="en-US" dirty="0"/>
              <a:t>Welcome and Introductions</a:t>
            </a:r>
          </a:p>
          <a:p>
            <a:pPr marL="342900" indent="-342900">
              <a:buFont typeface="+mj-lt"/>
              <a:buAutoNum type="arabicPeriod"/>
            </a:pPr>
            <a:r>
              <a:rPr lang="en-US" dirty="0"/>
              <a:t>Adoption of the agenda</a:t>
            </a:r>
          </a:p>
          <a:p>
            <a:pPr marL="342900" indent="-342900">
              <a:buFont typeface="+mj-lt"/>
              <a:buAutoNum type="arabicPeriod"/>
            </a:pPr>
            <a:r>
              <a:rPr lang="en-US" dirty="0"/>
              <a:t>Message from the Chair (in absentia)</a:t>
            </a:r>
          </a:p>
          <a:p>
            <a:pPr marL="342900" indent="-342900">
              <a:buFont typeface="+mj-lt"/>
              <a:buAutoNum type="arabicPeriod"/>
            </a:pPr>
            <a:r>
              <a:rPr lang="en-US" dirty="0"/>
              <a:t>Regional FDSN reports</a:t>
            </a:r>
          </a:p>
          <a:p>
            <a:pPr marL="800100" lvl="1" indent="-342900">
              <a:buFont typeface="+mj-lt"/>
              <a:buAutoNum type="arabicPeriod"/>
            </a:pPr>
            <a:r>
              <a:rPr lang="en-ZA" sz="1400" dirty="0"/>
              <a:t>Europe </a:t>
            </a:r>
          </a:p>
          <a:p>
            <a:pPr marL="800100" lvl="1" indent="-342900">
              <a:buFont typeface="+mj-lt"/>
              <a:buAutoNum type="arabicPeriod"/>
            </a:pPr>
            <a:r>
              <a:rPr lang="en-ZA" sz="1400" dirty="0"/>
              <a:t>Asia </a:t>
            </a:r>
          </a:p>
          <a:p>
            <a:pPr marL="800100" lvl="1" indent="-342900">
              <a:buFont typeface="+mj-lt"/>
              <a:buAutoNum type="arabicPeriod"/>
            </a:pPr>
            <a:r>
              <a:rPr lang="en-ZA" sz="1400" dirty="0"/>
              <a:t>Africa </a:t>
            </a:r>
          </a:p>
          <a:p>
            <a:pPr marL="800100" lvl="1" indent="-342900">
              <a:buFont typeface="+mj-lt"/>
              <a:buAutoNum type="arabicPeriod"/>
            </a:pPr>
            <a:r>
              <a:rPr lang="en-ZA" sz="1400" dirty="0"/>
              <a:t>Latin America and Caribbean </a:t>
            </a:r>
          </a:p>
          <a:p>
            <a:pPr marL="800100" lvl="1" indent="-342900">
              <a:buFont typeface="+mj-lt"/>
              <a:buAutoNum type="arabicPeriod"/>
            </a:pPr>
            <a:r>
              <a:rPr lang="en-ZA" sz="1400" dirty="0"/>
              <a:t>North America </a:t>
            </a:r>
          </a:p>
          <a:p>
            <a:pPr marL="342900" indent="-342900">
              <a:buFont typeface="+mj-lt"/>
              <a:buAutoNum type="arabicPeriod"/>
            </a:pPr>
            <a:r>
              <a:rPr lang="en-ZA" dirty="0"/>
              <a:t>Current Status of the System of Federated Data </a:t>
            </a:r>
            <a:r>
              <a:rPr lang="en-ZA" dirty="0" err="1"/>
              <a:t>Centers</a:t>
            </a:r>
            <a:endParaRPr lang="en-US" dirty="0"/>
          </a:p>
          <a:p>
            <a:pPr marL="342900" lvl="0" indent="-342900">
              <a:buFont typeface="+mj-lt"/>
              <a:buAutoNum type="arabicPeriod"/>
            </a:pPr>
            <a:r>
              <a:rPr lang="en-ZA" dirty="0"/>
              <a:t>Working Group updates (preview of WG meeting issues) </a:t>
            </a:r>
          </a:p>
          <a:p>
            <a:pPr marL="800100" lvl="1" indent="-342900">
              <a:buFont typeface="+mj-lt"/>
              <a:buAutoNum type="arabicPeriod"/>
            </a:pPr>
            <a:r>
              <a:rPr lang="en-ZA" sz="1400" dirty="0"/>
              <a:t>WG I</a:t>
            </a:r>
          </a:p>
          <a:p>
            <a:pPr marL="800100" lvl="1" indent="-342900">
              <a:buFont typeface="+mj-lt"/>
              <a:buAutoNum type="arabicPeriod"/>
            </a:pPr>
            <a:r>
              <a:rPr lang="en-ZA" sz="1400" dirty="0"/>
              <a:t>WG II</a:t>
            </a:r>
          </a:p>
          <a:p>
            <a:pPr marL="800100" lvl="1" indent="-342900">
              <a:buFont typeface="+mj-lt"/>
              <a:buAutoNum type="arabicPeriod"/>
            </a:pPr>
            <a:r>
              <a:rPr lang="en-ZA" sz="1400" dirty="0"/>
              <a:t>WG III</a:t>
            </a:r>
          </a:p>
          <a:p>
            <a:pPr marL="800100" lvl="1" indent="-342900">
              <a:buFont typeface="+mj-lt"/>
              <a:buAutoNum type="arabicPeriod"/>
            </a:pPr>
            <a:r>
              <a:rPr lang="en-ZA" sz="1400" dirty="0"/>
              <a:t>WG IV</a:t>
            </a:r>
          </a:p>
          <a:p>
            <a:pPr marL="800100" lvl="1" indent="-342900">
              <a:buFont typeface="+mj-lt"/>
              <a:buAutoNum type="arabicPeriod"/>
            </a:pPr>
            <a:r>
              <a:rPr lang="en-ZA" sz="1400" dirty="0"/>
              <a:t>WG V </a:t>
            </a:r>
            <a:endParaRPr lang="en-US" sz="1400" dirty="0"/>
          </a:p>
          <a:p>
            <a:pPr marL="342900" indent="-342900">
              <a:buFont typeface="+mj-lt"/>
              <a:buAutoNum type="arabicPeriod"/>
            </a:pPr>
            <a:r>
              <a:rPr lang="en-US" dirty="0"/>
              <a:t>New Memberships</a:t>
            </a:r>
          </a:p>
          <a:p>
            <a:pPr marL="342900" indent="-342900">
              <a:buFont typeface="+mj-lt"/>
              <a:buAutoNum type="arabicPeriod"/>
            </a:pPr>
            <a:r>
              <a:rPr lang="en-US" dirty="0"/>
              <a:t>Changes in Terms of reference</a:t>
            </a:r>
          </a:p>
          <a:p>
            <a:pPr marL="342900" indent="-342900">
              <a:buFont typeface="+mj-lt"/>
              <a:buAutoNum type="arabicPeriod"/>
            </a:pPr>
            <a:r>
              <a:rPr lang="en-US" dirty="0"/>
              <a:t>Executive Committee Election (call for nominations)</a:t>
            </a:r>
          </a:p>
          <a:p>
            <a:pPr marL="342900" indent="-342900">
              <a:buFont typeface="+mj-lt"/>
              <a:buAutoNum type="arabicPeriod"/>
            </a:pPr>
            <a:r>
              <a:rPr lang="en-US" dirty="0"/>
              <a:t>ISC presentation</a:t>
            </a:r>
          </a:p>
          <a:p>
            <a:pPr marL="342900" indent="-342900">
              <a:buFont typeface="+mj-lt"/>
              <a:buAutoNum type="arabicPeriod"/>
            </a:pPr>
            <a:r>
              <a:rPr lang="en-US" dirty="0"/>
              <a:t>Adjourn </a:t>
            </a:r>
          </a:p>
        </p:txBody>
      </p:sp>
      <p:sp>
        <p:nvSpPr>
          <p:cNvPr id="2" name="TextBox 1"/>
          <p:cNvSpPr txBox="1"/>
          <p:nvPr/>
        </p:nvSpPr>
        <p:spPr>
          <a:xfrm>
            <a:off x="6779941" y="829814"/>
            <a:ext cx="2230243" cy="1200329"/>
          </a:xfrm>
          <a:prstGeom prst="rect">
            <a:avLst/>
          </a:prstGeom>
          <a:noFill/>
        </p:spPr>
        <p:txBody>
          <a:bodyPr wrap="square" rtlCol="0">
            <a:spAutoFit/>
          </a:bodyPr>
          <a:lstStyle/>
          <a:p>
            <a:pPr algn="r"/>
            <a:r>
              <a:rPr lang="en-US" dirty="0"/>
              <a:t>11 July 2019 </a:t>
            </a:r>
          </a:p>
          <a:p>
            <a:pPr algn="r"/>
            <a:r>
              <a:rPr lang="en-US" dirty="0"/>
              <a:t>17:00-20:00</a:t>
            </a:r>
          </a:p>
          <a:p>
            <a:pPr algn="r"/>
            <a:r>
              <a:rPr lang="en-US" dirty="0"/>
              <a:t>MCC - Floor 5 (513E)</a:t>
            </a:r>
          </a:p>
          <a:p>
            <a:pPr algn="r"/>
            <a:endParaRPr lang="en-ZA" dirty="0"/>
          </a:p>
        </p:txBody>
      </p:sp>
    </p:spTree>
    <p:extLst>
      <p:ext uri="{BB962C8B-B14F-4D97-AF65-F5344CB8AC3E}">
        <p14:creationId xmlns:p14="http://schemas.microsoft.com/office/powerpoint/2010/main" val="10044531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6113" y="1327746"/>
            <a:ext cx="2793585" cy="461665"/>
          </a:xfrm>
          <a:prstGeom prst="rect">
            <a:avLst/>
          </a:prstGeom>
          <a:noFill/>
        </p:spPr>
        <p:txBody>
          <a:bodyPr wrap="none" rtlCol="0">
            <a:spAutoFit/>
          </a:bodyPr>
          <a:lstStyle/>
          <a:p>
            <a:r>
              <a:rPr lang="en-US" sz="2400" dirty="0"/>
              <a:t>(10) ISC presentation</a:t>
            </a:r>
          </a:p>
        </p:txBody>
      </p:sp>
      <p:sp>
        <p:nvSpPr>
          <p:cNvPr id="6" name="TextBox 5"/>
          <p:cNvSpPr txBox="1"/>
          <p:nvPr/>
        </p:nvSpPr>
        <p:spPr>
          <a:xfrm>
            <a:off x="606114" y="1861616"/>
            <a:ext cx="8415224" cy="769441"/>
          </a:xfrm>
          <a:prstGeom prst="rect">
            <a:avLst/>
          </a:prstGeom>
          <a:noFill/>
        </p:spPr>
        <p:txBody>
          <a:bodyPr wrap="square" rtlCol="0">
            <a:spAutoFit/>
          </a:bodyPr>
          <a:lstStyle/>
          <a:p>
            <a:endParaRPr lang="en-US" sz="2400" i="1" dirty="0"/>
          </a:p>
          <a:p>
            <a:pPr lvl="3"/>
            <a:endParaRPr lang="en-US" sz="2000" dirty="0">
              <a:solidFill>
                <a:srgbClr val="C0504D"/>
              </a:solidFill>
            </a:endParaRPr>
          </a:p>
        </p:txBody>
      </p:sp>
    </p:spTree>
    <p:extLst>
      <p:ext uri="{BB962C8B-B14F-4D97-AF65-F5344CB8AC3E}">
        <p14:creationId xmlns:p14="http://schemas.microsoft.com/office/powerpoint/2010/main" val="282668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18733" y="736731"/>
            <a:ext cx="4282068" cy="1015663"/>
          </a:xfrm>
          <a:prstGeom prst="rect">
            <a:avLst/>
          </a:prstGeom>
          <a:noFill/>
        </p:spPr>
        <p:txBody>
          <a:bodyPr wrap="square" rtlCol="0">
            <a:spAutoFit/>
          </a:bodyPr>
          <a:lstStyle/>
          <a:p>
            <a:pPr algn="ctr"/>
            <a:r>
              <a:rPr lang="en-US" sz="3200" dirty="0">
                <a:latin typeface="+mj-lt"/>
              </a:rPr>
              <a:t>General meeting 2</a:t>
            </a:r>
          </a:p>
          <a:p>
            <a:pPr algn="ctr"/>
            <a:r>
              <a:rPr lang="en-US" sz="2800" dirty="0">
                <a:latin typeface="+mj-lt"/>
              </a:rPr>
              <a:t>Proposed Agenda </a:t>
            </a:r>
            <a:endParaRPr lang="en-US" sz="2400" dirty="0"/>
          </a:p>
        </p:txBody>
      </p:sp>
      <p:sp>
        <p:nvSpPr>
          <p:cNvPr id="5" name="TextBox 4"/>
          <p:cNvSpPr txBox="1"/>
          <p:nvPr/>
        </p:nvSpPr>
        <p:spPr>
          <a:xfrm>
            <a:off x="1509363" y="2058282"/>
            <a:ext cx="5839292" cy="3416320"/>
          </a:xfrm>
          <a:prstGeom prst="rect">
            <a:avLst/>
          </a:prstGeom>
          <a:noFill/>
        </p:spPr>
        <p:txBody>
          <a:bodyPr wrap="square" rtlCol="0">
            <a:spAutoFit/>
          </a:bodyPr>
          <a:lstStyle/>
          <a:p>
            <a:pPr marL="342900" indent="-342900">
              <a:buAutoNum type="arabicPeriod"/>
            </a:pPr>
            <a:r>
              <a:rPr lang="en-US" dirty="0"/>
              <a:t>Opening</a:t>
            </a:r>
          </a:p>
          <a:p>
            <a:pPr marL="342900" indent="-342900">
              <a:buAutoNum type="arabicPeriod"/>
            </a:pPr>
            <a:r>
              <a:rPr lang="en-US" dirty="0"/>
              <a:t>Adoption of the agenda</a:t>
            </a:r>
          </a:p>
          <a:p>
            <a:pPr marL="342900" indent="-342900">
              <a:buAutoNum type="arabicPeriod"/>
            </a:pPr>
            <a:r>
              <a:rPr lang="en-US" dirty="0"/>
              <a:t>Executive Committee Election</a:t>
            </a:r>
          </a:p>
          <a:p>
            <a:pPr marL="342900" indent="-342900">
              <a:buAutoNum type="arabicPeriod"/>
            </a:pPr>
            <a:r>
              <a:rPr lang="en-ZA" dirty="0"/>
              <a:t>Working Group reports and recommendations</a:t>
            </a:r>
          </a:p>
          <a:p>
            <a:pPr marL="342900" indent="-342900">
              <a:buFont typeface="+mj-lt"/>
              <a:buAutoNum type="alphaLcParenR"/>
            </a:pPr>
            <a:r>
              <a:rPr lang="en-ZA" dirty="0"/>
              <a:t>WG I</a:t>
            </a:r>
          </a:p>
          <a:p>
            <a:pPr marL="342900" indent="-342900">
              <a:buFont typeface="+mj-lt"/>
              <a:buAutoNum type="alphaLcParenR"/>
            </a:pPr>
            <a:r>
              <a:rPr lang="en-ZA" dirty="0"/>
              <a:t>WG II</a:t>
            </a:r>
          </a:p>
          <a:p>
            <a:pPr marL="342900" indent="-342900">
              <a:buFont typeface="+mj-lt"/>
              <a:buAutoNum type="alphaLcParenR"/>
            </a:pPr>
            <a:r>
              <a:rPr lang="en-ZA" dirty="0"/>
              <a:t>WG III</a:t>
            </a:r>
          </a:p>
          <a:p>
            <a:pPr marL="342900" indent="-342900">
              <a:buFont typeface="+mj-lt"/>
              <a:buAutoNum type="alphaLcParenR"/>
            </a:pPr>
            <a:r>
              <a:rPr lang="en-ZA" dirty="0"/>
              <a:t>WG IV</a:t>
            </a:r>
          </a:p>
          <a:p>
            <a:pPr marL="342900" indent="-342900">
              <a:buFont typeface="+mj-lt"/>
              <a:buAutoNum type="alphaLcParenR"/>
            </a:pPr>
            <a:r>
              <a:rPr lang="en-ZA" dirty="0"/>
              <a:t>WG V </a:t>
            </a:r>
            <a:endParaRPr lang="en-US" dirty="0"/>
          </a:p>
          <a:p>
            <a:pPr marL="342900" indent="-342900">
              <a:buAutoNum type="arabicPeriod" startAt="5"/>
            </a:pPr>
            <a:r>
              <a:rPr lang="en-US" dirty="0"/>
              <a:t>Vote on the proposed changes in Terms of Reference</a:t>
            </a:r>
          </a:p>
          <a:p>
            <a:pPr marL="342900" indent="-342900">
              <a:buAutoNum type="arabicPeriod" startAt="5"/>
            </a:pPr>
            <a:r>
              <a:rPr lang="en-ZA" dirty="0"/>
              <a:t>Any other business</a:t>
            </a:r>
          </a:p>
          <a:p>
            <a:r>
              <a:rPr lang="en-ZA" dirty="0"/>
              <a:t>  </a:t>
            </a:r>
            <a:endParaRPr lang="en-US" sz="1600" dirty="0"/>
          </a:p>
        </p:txBody>
      </p:sp>
      <p:sp>
        <p:nvSpPr>
          <p:cNvPr id="2" name="TextBox 1"/>
          <p:cNvSpPr txBox="1"/>
          <p:nvPr/>
        </p:nvSpPr>
        <p:spPr>
          <a:xfrm>
            <a:off x="6779941" y="829814"/>
            <a:ext cx="2230243" cy="923330"/>
          </a:xfrm>
          <a:prstGeom prst="rect">
            <a:avLst/>
          </a:prstGeom>
          <a:noFill/>
        </p:spPr>
        <p:txBody>
          <a:bodyPr wrap="square" rtlCol="0">
            <a:spAutoFit/>
          </a:bodyPr>
          <a:lstStyle/>
          <a:p>
            <a:pPr algn="r"/>
            <a:r>
              <a:rPr lang="en-US" dirty="0"/>
              <a:t>17 July 2019 </a:t>
            </a:r>
          </a:p>
          <a:p>
            <a:pPr algn="r"/>
            <a:r>
              <a:rPr lang="en-US" dirty="0"/>
              <a:t>12:00-13:30</a:t>
            </a:r>
          </a:p>
          <a:p>
            <a:pPr algn="r"/>
            <a:r>
              <a:rPr lang="en-US" dirty="0"/>
              <a:t>MCC – Floor 5 (513D)</a:t>
            </a:r>
            <a:endParaRPr lang="en-ZA" dirty="0"/>
          </a:p>
        </p:txBody>
      </p:sp>
    </p:spTree>
    <p:extLst>
      <p:ext uri="{BB962C8B-B14F-4D97-AF65-F5344CB8AC3E}">
        <p14:creationId xmlns:p14="http://schemas.microsoft.com/office/powerpoint/2010/main" val="1837657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8832" y="2366728"/>
            <a:ext cx="1191101" cy="461665"/>
          </a:xfrm>
          <a:prstGeom prst="rect">
            <a:avLst/>
          </a:prstGeom>
          <a:noFill/>
        </p:spPr>
        <p:txBody>
          <a:bodyPr wrap="none" rtlCol="0">
            <a:spAutoFit/>
          </a:bodyPr>
          <a:lstStyle/>
          <a:p>
            <a:r>
              <a:rPr lang="en-US" sz="2400" dirty="0"/>
              <a:t>Adjourn</a:t>
            </a:r>
          </a:p>
        </p:txBody>
      </p:sp>
    </p:spTree>
    <p:extLst>
      <p:ext uri="{BB962C8B-B14F-4D97-AF65-F5344CB8AC3E}">
        <p14:creationId xmlns:p14="http://schemas.microsoft.com/office/powerpoint/2010/main" val="1356727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6113" y="1327746"/>
            <a:ext cx="4077258" cy="461665"/>
          </a:xfrm>
          <a:prstGeom prst="rect">
            <a:avLst/>
          </a:prstGeom>
          <a:noFill/>
        </p:spPr>
        <p:txBody>
          <a:bodyPr wrap="none" rtlCol="0">
            <a:spAutoFit/>
          </a:bodyPr>
          <a:lstStyle/>
          <a:p>
            <a:r>
              <a:rPr lang="en-US" sz="2400" dirty="0"/>
              <a:t>(1) Welcome and Introductions</a:t>
            </a:r>
          </a:p>
        </p:txBody>
      </p:sp>
      <p:sp>
        <p:nvSpPr>
          <p:cNvPr id="4" name="TextBox 3"/>
          <p:cNvSpPr txBox="1"/>
          <p:nvPr/>
        </p:nvSpPr>
        <p:spPr>
          <a:xfrm>
            <a:off x="902373" y="1789411"/>
            <a:ext cx="7561996" cy="4247317"/>
          </a:xfrm>
          <a:prstGeom prst="rect">
            <a:avLst/>
          </a:prstGeom>
          <a:noFill/>
        </p:spPr>
        <p:txBody>
          <a:bodyPr wrap="square" rtlCol="0">
            <a:spAutoFit/>
          </a:bodyPr>
          <a:lstStyle/>
          <a:p>
            <a:r>
              <a:rPr lang="en-US" dirty="0"/>
              <a:t>FDSN Meetings during the next few days</a:t>
            </a:r>
          </a:p>
          <a:p>
            <a:endParaRPr lang="en-US" dirty="0"/>
          </a:p>
          <a:p>
            <a:pPr lvl="1"/>
            <a:r>
              <a:rPr lang="en-US" b="1" dirty="0"/>
              <a:t>WG 1</a:t>
            </a:r>
            <a:r>
              <a:rPr lang="en-US" dirty="0"/>
              <a:t>		</a:t>
            </a:r>
            <a:r>
              <a:rPr lang="en-ZA" dirty="0"/>
              <a:t>Wen </a:t>
            </a:r>
            <a:r>
              <a:rPr lang="en-ZA" dirty="0" err="1"/>
              <a:t>Tzong</a:t>
            </a:r>
            <a:r>
              <a:rPr lang="en-ZA" dirty="0"/>
              <a:t> Liang</a:t>
            </a:r>
            <a:r>
              <a:rPr lang="en-US" dirty="0"/>
              <a:t>/</a:t>
            </a:r>
            <a:r>
              <a:rPr lang="en-ZA" dirty="0" err="1"/>
              <a:t>Ludek</a:t>
            </a:r>
            <a:r>
              <a:rPr lang="en-ZA" dirty="0"/>
              <a:t> </a:t>
            </a:r>
            <a:r>
              <a:rPr lang="en-ZA" dirty="0" err="1"/>
              <a:t>Vecsey</a:t>
            </a:r>
            <a:endParaRPr lang="en-US" dirty="0"/>
          </a:p>
          <a:p>
            <a:pPr lvl="1"/>
            <a:r>
              <a:rPr lang="en-US" dirty="0"/>
              <a:t>Fri, July 12 @ 12:00-13:30, MCC - Floor 5 (513D)      </a:t>
            </a:r>
          </a:p>
          <a:p>
            <a:pPr lvl="1"/>
            <a:r>
              <a:rPr lang="en-US" b="1" dirty="0"/>
              <a:t>WG 2</a:t>
            </a:r>
            <a:r>
              <a:rPr lang="en-US" dirty="0"/>
              <a:t>		</a:t>
            </a:r>
            <a:r>
              <a:rPr lang="en-ZA" dirty="0"/>
              <a:t>John Clinton</a:t>
            </a:r>
            <a:r>
              <a:rPr lang="en-US" dirty="0"/>
              <a:t>/</a:t>
            </a:r>
            <a:r>
              <a:rPr lang="en-ZA" dirty="0"/>
              <a:t>Chad Trabant</a:t>
            </a:r>
            <a:r>
              <a:rPr lang="en-US" dirty="0"/>
              <a:t> </a:t>
            </a:r>
          </a:p>
          <a:p>
            <a:pPr lvl="1"/>
            <a:r>
              <a:rPr lang="en-US" dirty="0"/>
              <a:t>Sat, July 13 @ 12:00-13:30, MCC - Floor 5 (513D)</a:t>
            </a:r>
          </a:p>
          <a:p>
            <a:pPr lvl="1"/>
            <a:r>
              <a:rPr lang="en-US" b="1" dirty="0"/>
              <a:t>WG 3</a:t>
            </a:r>
            <a:r>
              <a:rPr lang="en-US" dirty="0"/>
              <a:t>		Tim Ahern/</a:t>
            </a:r>
            <a:r>
              <a:rPr lang="en-ZA" dirty="0"/>
              <a:t>Mark Chadwick</a:t>
            </a:r>
          </a:p>
          <a:p>
            <a:pPr lvl="1"/>
            <a:r>
              <a:rPr lang="en-US" dirty="0"/>
              <a:t>Sun, July 14 @ 12:00-13:30, MCC - Floor 5 (513D)  </a:t>
            </a:r>
          </a:p>
          <a:p>
            <a:pPr lvl="1"/>
            <a:r>
              <a:rPr lang="en-US" b="1" dirty="0"/>
              <a:t>WG 4</a:t>
            </a:r>
            <a:r>
              <a:rPr lang="en-US" dirty="0"/>
              <a:t>		</a:t>
            </a:r>
            <a:r>
              <a:rPr lang="en-ZA" dirty="0"/>
              <a:t>Istvan Bondar</a:t>
            </a:r>
          </a:p>
          <a:p>
            <a:pPr lvl="1"/>
            <a:r>
              <a:rPr lang="en-US" dirty="0"/>
              <a:t>Mon, July 15@12:00-13:30, MCC - Floor 5 (513D)</a:t>
            </a:r>
          </a:p>
          <a:p>
            <a:pPr lvl="1"/>
            <a:r>
              <a:rPr lang="en-US" b="1" dirty="0"/>
              <a:t>WG 5</a:t>
            </a:r>
            <a:r>
              <a:rPr lang="en-US" dirty="0"/>
              <a:t>		Bruce Beaudoin/</a:t>
            </a:r>
            <a:r>
              <a:rPr lang="en-ZA" dirty="0"/>
              <a:t>Wayne Crawford</a:t>
            </a:r>
            <a:endParaRPr lang="en-US" dirty="0"/>
          </a:p>
          <a:p>
            <a:pPr lvl="1"/>
            <a:r>
              <a:rPr lang="en-US" dirty="0"/>
              <a:t>Tue, July 16 @ 12:00-13:30, MCC - Floor 5 (513D)</a:t>
            </a:r>
          </a:p>
          <a:p>
            <a:pPr lvl="1"/>
            <a:endParaRPr lang="en-US" b="1" dirty="0"/>
          </a:p>
          <a:p>
            <a:pPr lvl="1"/>
            <a:r>
              <a:rPr lang="en-US" b="1" dirty="0"/>
              <a:t>Closing Plenary</a:t>
            </a:r>
          </a:p>
          <a:p>
            <a:pPr lvl="1"/>
            <a:r>
              <a:rPr lang="en-US" b="1" dirty="0"/>
              <a:t>Wed, July 17 @12:00-13:30,  MCC - Floor 5 (513D) </a:t>
            </a:r>
            <a:r>
              <a:rPr lang="en-US" dirty="0"/>
              <a:t> </a:t>
            </a:r>
          </a:p>
        </p:txBody>
      </p:sp>
    </p:spTree>
    <p:extLst>
      <p:ext uri="{BB962C8B-B14F-4D97-AF65-F5344CB8AC3E}">
        <p14:creationId xmlns:p14="http://schemas.microsoft.com/office/powerpoint/2010/main" val="1106067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2094" y="4846254"/>
            <a:ext cx="4572000" cy="369332"/>
          </a:xfrm>
          <a:prstGeom prst="rect">
            <a:avLst/>
          </a:prstGeom>
        </p:spPr>
        <p:txBody>
          <a:bodyPr>
            <a:spAutoFit/>
          </a:bodyPr>
          <a:lstStyle/>
          <a:p>
            <a:r>
              <a:rPr lang="en-US" dirty="0"/>
              <a:t>  </a:t>
            </a:r>
          </a:p>
        </p:txBody>
      </p:sp>
      <p:sp>
        <p:nvSpPr>
          <p:cNvPr id="5" name="TextBox 4"/>
          <p:cNvSpPr txBox="1"/>
          <p:nvPr/>
        </p:nvSpPr>
        <p:spPr>
          <a:xfrm>
            <a:off x="2639205" y="2042174"/>
            <a:ext cx="3575531" cy="2308324"/>
          </a:xfrm>
          <a:prstGeom prst="rect">
            <a:avLst/>
          </a:prstGeom>
          <a:noFill/>
        </p:spPr>
        <p:txBody>
          <a:bodyPr wrap="none" rtlCol="0">
            <a:spAutoFit/>
          </a:bodyPr>
          <a:lstStyle/>
          <a:p>
            <a:r>
              <a:rPr lang="en-US" sz="2400" dirty="0"/>
              <a:t>(2) Adoption of the agenda</a:t>
            </a:r>
          </a:p>
          <a:p>
            <a:endParaRPr lang="en-US" sz="2400" dirty="0"/>
          </a:p>
          <a:p>
            <a:endParaRPr lang="en-US" sz="2400" dirty="0"/>
          </a:p>
          <a:p>
            <a:endParaRPr lang="en-US" sz="2400" dirty="0"/>
          </a:p>
          <a:p>
            <a:endParaRPr lang="en-US" sz="2400" dirty="0"/>
          </a:p>
          <a:p>
            <a:r>
              <a:rPr lang="en-US" sz="2400" dirty="0"/>
              <a:t>(3) Message from the Chair</a:t>
            </a:r>
          </a:p>
        </p:txBody>
      </p:sp>
    </p:spTree>
    <p:extLst>
      <p:ext uri="{BB962C8B-B14F-4D97-AF65-F5344CB8AC3E}">
        <p14:creationId xmlns:p14="http://schemas.microsoft.com/office/powerpoint/2010/main" val="2598934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2094" y="4846254"/>
            <a:ext cx="4572000" cy="369332"/>
          </a:xfrm>
          <a:prstGeom prst="rect">
            <a:avLst/>
          </a:prstGeom>
        </p:spPr>
        <p:txBody>
          <a:bodyPr>
            <a:spAutoFit/>
          </a:bodyPr>
          <a:lstStyle/>
          <a:p>
            <a:r>
              <a:rPr lang="en-US" dirty="0"/>
              <a:t>  </a:t>
            </a:r>
          </a:p>
        </p:txBody>
      </p:sp>
      <p:sp>
        <p:nvSpPr>
          <p:cNvPr id="5" name="TextBox 4"/>
          <p:cNvSpPr txBox="1"/>
          <p:nvPr/>
        </p:nvSpPr>
        <p:spPr>
          <a:xfrm>
            <a:off x="606113" y="1327746"/>
            <a:ext cx="3386055" cy="461665"/>
          </a:xfrm>
          <a:prstGeom prst="rect">
            <a:avLst/>
          </a:prstGeom>
          <a:noFill/>
        </p:spPr>
        <p:txBody>
          <a:bodyPr wrap="none" rtlCol="0">
            <a:spAutoFit/>
          </a:bodyPr>
          <a:lstStyle/>
          <a:p>
            <a:r>
              <a:rPr lang="en-US" sz="2400" dirty="0"/>
              <a:t>(4) Regional FDSN reports</a:t>
            </a:r>
          </a:p>
        </p:txBody>
      </p:sp>
      <p:sp>
        <p:nvSpPr>
          <p:cNvPr id="6" name="TextBox 5"/>
          <p:cNvSpPr txBox="1"/>
          <p:nvPr/>
        </p:nvSpPr>
        <p:spPr>
          <a:xfrm>
            <a:off x="2089938" y="2252558"/>
            <a:ext cx="4892193" cy="3477875"/>
          </a:xfrm>
          <a:prstGeom prst="rect">
            <a:avLst/>
          </a:prstGeom>
          <a:noFill/>
        </p:spPr>
        <p:txBody>
          <a:bodyPr wrap="square" rtlCol="0">
            <a:spAutoFit/>
          </a:bodyPr>
          <a:lstStyle/>
          <a:p>
            <a:pPr marL="457200" indent="-457200">
              <a:buFont typeface="+mj-lt"/>
              <a:buAutoNum type="alphaLcParenR"/>
            </a:pPr>
            <a:r>
              <a:rPr lang="en-US" sz="2000" dirty="0"/>
              <a:t>Europe - </a:t>
            </a:r>
            <a:r>
              <a:rPr lang="en-US" sz="2000" dirty="0" err="1"/>
              <a:t>Helle</a:t>
            </a:r>
            <a:endParaRPr lang="en-US" sz="2000" dirty="0"/>
          </a:p>
          <a:p>
            <a:pPr marL="457200" indent="-457200">
              <a:buFont typeface="+mj-lt"/>
              <a:buAutoNum type="alphaLcParenR"/>
            </a:pPr>
            <a:endParaRPr lang="en-US" sz="2000" dirty="0"/>
          </a:p>
          <a:p>
            <a:pPr marL="457200" indent="-457200">
              <a:buFont typeface="+mj-lt"/>
              <a:buAutoNum type="alphaLcParenR"/>
            </a:pPr>
            <a:r>
              <a:rPr lang="en-US" sz="2000" dirty="0"/>
              <a:t>Asia – Wen-Tzong</a:t>
            </a:r>
          </a:p>
          <a:p>
            <a:pPr marL="457200" indent="-457200">
              <a:buFont typeface="+mj-lt"/>
              <a:buAutoNum type="alphaLcParenR"/>
            </a:pPr>
            <a:endParaRPr lang="en-US" sz="2000" dirty="0"/>
          </a:p>
          <a:p>
            <a:pPr marL="457200" indent="-457200">
              <a:buFont typeface="+mj-lt"/>
              <a:buAutoNum type="alphaLcParenR"/>
            </a:pPr>
            <a:r>
              <a:rPr lang="en-US" sz="2000" dirty="0"/>
              <a:t>Africa - </a:t>
            </a:r>
            <a:r>
              <a:rPr lang="en-US" sz="2000" dirty="0" err="1"/>
              <a:t>AfSC</a:t>
            </a:r>
            <a:endParaRPr lang="en-US" sz="2000" dirty="0"/>
          </a:p>
          <a:p>
            <a:pPr marL="457200" indent="-457200">
              <a:buFont typeface="+mj-lt"/>
              <a:buAutoNum type="alphaLcParenR"/>
            </a:pPr>
            <a:endParaRPr lang="en-US" sz="2000" dirty="0"/>
          </a:p>
          <a:p>
            <a:pPr marL="457200" indent="-457200">
              <a:buFont typeface="+mj-lt"/>
              <a:buAutoNum type="alphaLcParenR"/>
            </a:pPr>
            <a:r>
              <a:rPr lang="en-US" sz="2000" dirty="0"/>
              <a:t>Latin America and the Caribbean -</a:t>
            </a:r>
            <a:r>
              <a:rPr lang="en-US" sz="2000" dirty="0" err="1"/>
              <a:t>Xyoli</a:t>
            </a:r>
            <a:endParaRPr lang="en-US" sz="2000" dirty="0"/>
          </a:p>
          <a:p>
            <a:pPr marL="457200" indent="-457200">
              <a:buFont typeface="+mj-lt"/>
              <a:buAutoNum type="alphaLcParenR"/>
            </a:pPr>
            <a:endParaRPr lang="en-US" sz="2000" dirty="0"/>
          </a:p>
          <a:p>
            <a:pPr marL="457200" indent="-457200">
              <a:buFont typeface="+mj-lt"/>
              <a:buAutoNum type="alphaLcParenR"/>
            </a:pPr>
            <a:r>
              <a:rPr lang="en-US" sz="2000" dirty="0"/>
              <a:t>North America - </a:t>
            </a:r>
            <a:r>
              <a:rPr lang="en-US" sz="2000" dirty="0" err="1"/>
              <a:t>Xyoli</a:t>
            </a:r>
            <a:endParaRPr lang="en-US" sz="2000" dirty="0"/>
          </a:p>
          <a:p>
            <a:pPr lvl="1"/>
            <a:endParaRPr lang="en-US" sz="2000" dirty="0">
              <a:solidFill>
                <a:schemeClr val="accent2">
                  <a:lumMod val="75000"/>
                </a:schemeClr>
              </a:solidFill>
            </a:endParaRPr>
          </a:p>
          <a:p>
            <a:pPr lvl="1"/>
            <a:endParaRPr lang="en-US" sz="2000" dirty="0"/>
          </a:p>
        </p:txBody>
      </p:sp>
    </p:spTree>
    <p:extLst>
      <p:ext uri="{BB962C8B-B14F-4D97-AF65-F5344CB8AC3E}">
        <p14:creationId xmlns:p14="http://schemas.microsoft.com/office/powerpoint/2010/main" val="3282622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2094" y="4846254"/>
            <a:ext cx="4572000" cy="369332"/>
          </a:xfrm>
          <a:prstGeom prst="rect">
            <a:avLst/>
          </a:prstGeom>
        </p:spPr>
        <p:txBody>
          <a:bodyPr>
            <a:spAutoFit/>
          </a:bodyPr>
          <a:lstStyle/>
          <a:p>
            <a:r>
              <a:rPr lang="en-US" dirty="0"/>
              <a:t>  </a:t>
            </a:r>
          </a:p>
        </p:txBody>
      </p:sp>
      <p:sp>
        <p:nvSpPr>
          <p:cNvPr id="5" name="TextBox 4"/>
          <p:cNvSpPr txBox="1"/>
          <p:nvPr/>
        </p:nvSpPr>
        <p:spPr>
          <a:xfrm>
            <a:off x="606113" y="1327746"/>
            <a:ext cx="7719101" cy="830997"/>
          </a:xfrm>
          <a:prstGeom prst="rect">
            <a:avLst/>
          </a:prstGeom>
          <a:noFill/>
        </p:spPr>
        <p:txBody>
          <a:bodyPr wrap="none" rtlCol="0">
            <a:spAutoFit/>
          </a:bodyPr>
          <a:lstStyle/>
          <a:p>
            <a:r>
              <a:rPr lang="en-US" sz="2400" dirty="0"/>
              <a:t>(5) </a:t>
            </a:r>
            <a:r>
              <a:rPr lang="en-ZA" sz="2400" dirty="0"/>
              <a:t>Current Status of the System of Federated Data </a:t>
            </a:r>
            <a:r>
              <a:rPr lang="en-ZA" sz="2400" dirty="0" err="1"/>
              <a:t>Centers</a:t>
            </a:r>
            <a:r>
              <a:rPr lang="en-ZA" sz="2400" dirty="0"/>
              <a:t> </a:t>
            </a:r>
            <a:endParaRPr lang="en-US" sz="2400" dirty="0"/>
          </a:p>
          <a:p>
            <a:endParaRPr lang="en-US" sz="2400" dirty="0"/>
          </a:p>
        </p:txBody>
      </p:sp>
      <p:sp>
        <p:nvSpPr>
          <p:cNvPr id="6" name="TextBox 5"/>
          <p:cNvSpPr txBox="1"/>
          <p:nvPr/>
        </p:nvSpPr>
        <p:spPr>
          <a:xfrm>
            <a:off x="2089938" y="2252558"/>
            <a:ext cx="4892193" cy="1015663"/>
          </a:xfrm>
          <a:prstGeom prst="rect">
            <a:avLst/>
          </a:prstGeom>
          <a:noFill/>
        </p:spPr>
        <p:txBody>
          <a:bodyPr wrap="square" rtlCol="0">
            <a:spAutoFit/>
          </a:bodyPr>
          <a:lstStyle/>
          <a:p>
            <a:endParaRPr lang="en-US" sz="2000" dirty="0"/>
          </a:p>
          <a:p>
            <a:pPr lvl="1"/>
            <a:endParaRPr lang="en-US" sz="2000" dirty="0">
              <a:solidFill>
                <a:schemeClr val="accent2">
                  <a:lumMod val="75000"/>
                </a:schemeClr>
              </a:solidFill>
            </a:endParaRPr>
          </a:p>
          <a:p>
            <a:pPr lvl="1"/>
            <a:endParaRPr lang="en-US" sz="2000" dirty="0"/>
          </a:p>
        </p:txBody>
      </p:sp>
    </p:spTree>
    <p:extLst>
      <p:ext uri="{BB962C8B-B14F-4D97-AF65-F5344CB8AC3E}">
        <p14:creationId xmlns:p14="http://schemas.microsoft.com/office/powerpoint/2010/main" val="212654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2094" y="4846254"/>
            <a:ext cx="4572000" cy="369332"/>
          </a:xfrm>
          <a:prstGeom prst="rect">
            <a:avLst/>
          </a:prstGeom>
        </p:spPr>
        <p:txBody>
          <a:bodyPr>
            <a:spAutoFit/>
          </a:bodyPr>
          <a:lstStyle/>
          <a:p>
            <a:r>
              <a:rPr lang="en-US" dirty="0"/>
              <a:t>  </a:t>
            </a:r>
          </a:p>
        </p:txBody>
      </p:sp>
      <p:sp>
        <p:nvSpPr>
          <p:cNvPr id="5" name="TextBox 4"/>
          <p:cNvSpPr txBox="1"/>
          <p:nvPr/>
        </p:nvSpPr>
        <p:spPr>
          <a:xfrm>
            <a:off x="606113" y="1327746"/>
            <a:ext cx="7663445" cy="461665"/>
          </a:xfrm>
          <a:prstGeom prst="rect">
            <a:avLst/>
          </a:prstGeom>
          <a:noFill/>
        </p:spPr>
        <p:txBody>
          <a:bodyPr wrap="none" rtlCol="0">
            <a:spAutoFit/>
          </a:bodyPr>
          <a:lstStyle/>
          <a:p>
            <a:pPr lvl="0"/>
            <a:r>
              <a:rPr lang="en-US" sz="2400" dirty="0"/>
              <a:t>(6) </a:t>
            </a:r>
            <a:r>
              <a:rPr lang="en-ZA" sz="2400" dirty="0"/>
              <a:t>Working Group updates (preview of WG meeting issues) </a:t>
            </a:r>
          </a:p>
        </p:txBody>
      </p:sp>
      <p:sp>
        <p:nvSpPr>
          <p:cNvPr id="6" name="TextBox 5"/>
          <p:cNvSpPr txBox="1"/>
          <p:nvPr/>
        </p:nvSpPr>
        <p:spPr>
          <a:xfrm>
            <a:off x="2089938" y="2252558"/>
            <a:ext cx="1812989" cy="3016210"/>
          </a:xfrm>
          <a:prstGeom prst="rect">
            <a:avLst/>
          </a:prstGeom>
          <a:noFill/>
        </p:spPr>
        <p:txBody>
          <a:bodyPr wrap="square" rtlCol="0">
            <a:spAutoFit/>
          </a:bodyPr>
          <a:lstStyle/>
          <a:p>
            <a:pPr marL="342900" indent="-342900">
              <a:lnSpc>
                <a:spcPct val="150000"/>
              </a:lnSpc>
              <a:buFont typeface="+mj-lt"/>
              <a:buAutoNum type="alphaLcParenR"/>
            </a:pPr>
            <a:r>
              <a:rPr lang="en-ZA" sz="2000" dirty="0"/>
              <a:t>WG I</a:t>
            </a:r>
          </a:p>
          <a:p>
            <a:pPr marL="342900" indent="-342900">
              <a:lnSpc>
                <a:spcPct val="150000"/>
              </a:lnSpc>
              <a:buFont typeface="+mj-lt"/>
              <a:buAutoNum type="alphaLcParenR"/>
            </a:pPr>
            <a:r>
              <a:rPr lang="en-ZA" sz="2000" dirty="0"/>
              <a:t>WG II</a:t>
            </a:r>
          </a:p>
          <a:p>
            <a:pPr marL="342900" indent="-342900">
              <a:lnSpc>
                <a:spcPct val="150000"/>
              </a:lnSpc>
              <a:buFont typeface="+mj-lt"/>
              <a:buAutoNum type="alphaLcParenR"/>
            </a:pPr>
            <a:r>
              <a:rPr lang="en-ZA" sz="2000" dirty="0"/>
              <a:t>WG III</a:t>
            </a:r>
          </a:p>
          <a:p>
            <a:pPr marL="342900" indent="-342900">
              <a:lnSpc>
                <a:spcPct val="150000"/>
              </a:lnSpc>
              <a:buFont typeface="+mj-lt"/>
              <a:buAutoNum type="alphaLcParenR"/>
            </a:pPr>
            <a:r>
              <a:rPr lang="en-ZA" sz="2000" dirty="0"/>
              <a:t>WG IV</a:t>
            </a:r>
          </a:p>
          <a:p>
            <a:pPr marL="342900" indent="-342900">
              <a:lnSpc>
                <a:spcPct val="150000"/>
              </a:lnSpc>
              <a:buFont typeface="+mj-lt"/>
              <a:buAutoNum type="alphaLcParenR"/>
            </a:pPr>
            <a:r>
              <a:rPr lang="en-ZA" sz="2000" dirty="0"/>
              <a:t>WG V </a:t>
            </a:r>
            <a:endParaRPr lang="en-US" sz="2000" dirty="0"/>
          </a:p>
          <a:p>
            <a:pPr lvl="1"/>
            <a:endParaRPr lang="en-US" sz="2000" dirty="0">
              <a:solidFill>
                <a:schemeClr val="accent2">
                  <a:lumMod val="75000"/>
                </a:schemeClr>
              </a:solidFill>
            </a:endParaRPr>
          </a:p>
          <a:p>
            <a:pPr lvl="1"/>
            <a:endParaRPr lang="en-US" sz="2000" dirty="0"/>
          </a:p>
        </p:txBody>
      </p:sp>
    </p:spTree>
    <p:extLst>
      <p:ext uri="{BB962C8B-B14F-4D97-AF65-F5344CB8AC3E}">
        <p14:creationId xmlns:p14="http://schemas.microsoft.com/office/powerpoint/2010/main" val="30281634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6114" y="1037814"/>
            <a:ext cx="8292560" cy="3662541"/>
          </a:xfrm>
          <a:prstGeom prst="rect">
            <a:avLst/>
          </a:prstGeom>
          <a:noFill/>
        </p:spPr>
        <p:txBody>
          <a:bodyPr wrap="square" rtlCol="0">
            <a:spAutoFit/>
          </a:bodyPr>
          <a:lstStyle/>
          <a:p>
            <a:r>
              <a:rPr lang="en-US" sz="2400" b="1" dirty="0"/>
              <a:t>(7) New Memberships </a:t>
            </a:r>
            <a:r>
              <a:rPr lang="en-US" sz="2400" dirty="0"/>
              <a:t>(in 2017, t</a:t>
            </a:r>
            <a:r>
              <a:rPr lang="en-ZA" sz="2400" dirty="0"/>
              <a:t>he members agreed that the procedure to follow would be:</a:t>
            </a:r>
          </a:p>
          <a:p>
            <a:pPr marL="742950" lvl="1" indent="-285750">
              <a:buFont typeface="Arial" panose="020B0604020202020204" pitchFamily="34" charset="0"/>
              <a:buChar char="•"/>
            </a:pPr>
            <a:r>
              <a:rPr lang="en-ZA" sz="2400" dirty="0"/>
              <a:t>There should be an initial vetting of the applicant, </a:t>
            </a:r>
          </a:p>
          <a:p>
            <a:pPr marL="742950" lvl="1" indent="-285750">
              <a:buFont typeface="Arial" panose="020B0604020202020204" pitchFamily="34" charset="0"/>
              <a:buChar char="•"/>
            </a:pPr>
            <a:r>
              <a:rPr lang="en-ZA" sz="2400" dirty="0"/>
              <a:t>Then the application will go out to members via email and will be open for 3 weeks for voting,</a:t>
            </a:r>
          </a:p>
          <a:p>
            <a:pPr marL="742950" lvl="1" indent="-285750">
              <a:buFont typeface="Arial" panose="020B0604020202020204" pitchFamily="34" charset="0"/>
              <a:buChar char="•"/>
            </a:pPr>
            <a:r>
              <a:rPr lang="en-ZA" sz="2400" dirty="0"/>
              <a:t>At least a unanimous affirmative vote is required from 5 representatives,</a:t>
            </a:r>
          </a:p>
          <a:p>
            <a:pPr marL="742950" lvl="1" indent="-285750">
              <a:buFont typeface="Arial" panose="020B0604020202020204" pitchFamily="34" charset="0"/>
              <a:buChar char="•"/>
            </a:pPr>
            <a:r>
              <a:rPr lang="en-ZA" sz="2400" dirty="0"/>
              <a:t>Should there be at least one negative vote, the decision will be deferred to the next meeting of the FDSN)</a:t>
            </a:r>
          </a:p>
          <a:p>
            <a:endParaRPr lang="en-US" sz="1600" dirty="0"/>
          </a:p>
        </p:txBody>
      </p:sp>
      <p:sp>
        <p:nvSpPr>
          <p:cNvPr id="6" name="TextBox 5"/>
          <p:cNvSpPr txBox="1"/>
          <p:nvPr/>
        </p:nvSpPr>
        <p:spPr>
          <a:xfrm>
            <a:off x="721562" y="1861616"/>
            <a:ext cx="8067068" cy="1446550"/>
          </a:xfrm>
          <a:prstGeom prst="rect">
            <a:avLst/>
          </a:prstGeom>
          <a:noFill/>
        </p:spPr>
        <p:txBody>
          <a:bodyPr wrap="square" rtlCol="0">
            <a:spAutoFit/>
          </a:bodyPr>
          <a:lstStyle/>
          <a:p>
            <a:pPr algn="ctr"/>
            <a:endParaRPr lang="en-US" sz="1200" dirty="0"/>
          </a:p>
          <a:p>
            <a:pPr algn="ctr"/>
            <a:endParaRPr lang="en-US" sz="1200" dirty="0"/>
          </a:p>
          <a:p>
            <a:pPr algn="ctr"/>
            <a:endParaRPr lang="en-US" sz="1200" dirty="0"/>
          </a:p>
          <a:p>
            <a:pPr algn="ctr"/>
            <a:endParaRPr lang="en-US" sz="1200" dirty="0"/>
          </a:p>
          <a:p>
            <a:pPr algn="ctr"/>
            <a:endParaRPr lang="en-US" sz="1200" dirty="0"/>
          </a:p>
          <a:p>
            <a:pPr algn="ctr"/>
            <a:endParaRPr lang="en-US" sz="1200" dirty="0"/>
          </a:p>
          <a:p>
            <a:endParaRPr lang="en-US" sz="1600" dirty="0"/>
          </a:p>
        </p:txBody>
      </p:sp>
    </p:spTree>
    <p:extLst>
      <p:ext uri="{BB962C8B-B14F-4D97-AF65-F5344CB8AC3E}">
        <p14:creationId xmlns:p14="http://schemas.microsoft.com/office/powerpoint/2010/main" val="3146939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2944" y="1261252"/>
            <a:ext cx="8067068" cy="4524315"/>
          </a:xfrm>
          <a:prstGeom prst="rect">
            <a:avLst/>
          </a:prstGeom>
          <a:noFill/>
        </p:spPr>
        <p:txBody>
          <a:bodyPr wrap="square" rtlCol="0">
            <a:spAutoFit/>
          </a:bodyPr>
          <a:lstStyle/>
          <a:p>
            <a:r>
              <a:rPr lang="en-US" b="1" dirty="0"/>
              <a:t>7.1 Acceptance of new members 	(by email vote and no negative votes)</a:t>
            </a:r>
          </a:p>
          <a:p>
            <a:pPr marL="285750" indent="-285750">
              <a:buFont typeface="Arial" panose="020B0604020202020204" pitchFamily="34" charset="0"/>
              <a:buChar char="•"/>
            </a:pPr>
            <a:r>
              <a:rPr lang="en-GB" b="1" dirty="0"/>
              <a:t>The Australian National University - </a:t>
            </a:r>
            <a:r>
              <a:rPr lang="en-GB" b="1" dirty="0" err="1"/>
              <a:t>Warraumunga</a:t>
            </a:r>
            <a:r>
              <a:rPr lang="en-GB" b="1" dirty="0"/>
              <a:t> seismic array (</a:t>
            </a:r>
            <a:r>
              <a:rPr lang="en-GB" dirty="0"/>
              <a:t>and</a:t>
            </a:r>
            <a:r>
              <a:rPr lang="en-ZA" dirty="0"/>
              <a:t> a federated data centre in Australia.  AUSPASS data centre for temporary deployments in Australia as well as the S1 seismometers in Schools network in Australia). </a:t>
            </a:r>
            <a:endParaRPr lang="en-US" b="1" dirty="0"/>
          </a:p>
          <a:p>
            <a:r>
              <a:rPr lang="en-US" dirty="0"/>
              <a:t>	Voted in March, 2018. </a:t>
            </a:r>
          </a:p>
          <a:p>
            <a:endParaRPr lang="en-US" dirty="0"/>
          </a:p>
          <a:p>
            <a:pPr marL="285750" indent="-285750">
              <a:buFont typeface="Arial" panose="020B0604020202020204" pitchFamily="34" charset="0"/>
              <a:buChar char="•"/>
            </a:pPr>
            <a:r>
              <a:rPr lang="en-ZA" b="1" dirty="0"/>
              <a:t>Spanish Seismic Network operated by </a:t>
            </a:r>
            <a:r>
              <a:rPr lang="en-ZA" b="1" dirty="0" err="1"/>
              <a:t>Instituto</a:t>
            </a:r>
            <a:r>
              <a:rPr lang="en-ZA" b="1" dirty="0"/>
              <a:t> </a:t>
            </a:r>
            <a:r>
              <a:rPr lang="en-ZA" b="1" dirty="0" err="1"/>
              <a:t>Geográfico</a:t>
            </a:r>
            <a:r>
              <a:rPr lang="en-ZA" b="1" dirty="0"/>
              <a:t> Nacional.</a:t>
            </a:r>
            <a:endParaRPr lang="en-US" b="1" dirty="0"/>
          </a:p>
          <a:p>
            <a:r>
              <a:rPr lang="en-US" dirty="0"/>
              <a:t>	Voted November, 2018.</a:t>
            </a:r>
          </a:p>
          <a:p>
            <a:endParaRPr lang="en-US" dirty="0"/>
          </a:p>
          <a:p>
            <a:pPr marL="285750" indent="-285750">
              <a:buFont typeface="Arial" panose="020B0604020202020204" pitchFamily="34" charset="0"/>
              <a:buChar char="•"/>
            </a:pPr>
            <a:r>
              <a:rPr lang="en-ZA" b="1" dirty="0"/>
              <a:t>The Hawaiian Volcano Observatory</a:t>
            </a:r>
            <a:endParaRPr lang="en-US" b="1" dirty="0"/>
          </a:p>
          <a:p>
            <a:r>
              <a:rPr lang="en-US" dirty="0"/>
              <a:t>	Voted November, 2018</a:t>
            </a:r>
          </a:p>
          <a:p>
            <a:endParaRPr lang="en-US" dirty="0"/>
          </a:p>
          <a:p>
            <a:pPr marL="285750" indent="-285750">
              <a:buFont typeface="Arial" panose="020B0604020202020204" pitchFamily="34" charset="0"/>
              <a:buChar char="•"/>
            </a:pPr>
            <a:r>
              <a:rPr lang="en-GB" b="1" dirty="0"/>
              <a:t>The Botswana Seismological Network (BSN) operated by Botswana Geoscience Institute</a:t>
            </a:r>
            <a:r>
              <a:rPr lang="en-GB" dirty="0"/>
              <a:t>  </a:t>
            </a:r>
          </a:p>
          <a:p>
            <a:r>
              <a:rPr lang="en-US" dirty="0"/>
              <a:t>	Voted April, 2019</a:t>
            </a:r>
          </a:p>
        </p:txBody>
      </p:sp>
    </p:spTree>
    <p:extLst>
      <p:ext uri="{BB962C8B-B14F-4D97-AF65-F5344CB8AC3E}">
        <p14:creationId xmlns:p14="http://schemas.microsoft.com/office/powerpoint/2010/main" val="41578593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6063</TotalTime>
  <Words>513</Words>
  <Application>Microsoft Office PowerPoint</Application>
  <PresentationFormat>On-screen Show (4:3)</PresentationFormat>
  <Paragraphs>214</Paragraphs>
  <Slides>22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22</vt:i4>
      </vt:variant>
    </vt:vector>
  </HeadingPairs>
  <TitlesOfParts>
    <vt:vector size="29" baseType="lpstr">
      <vt:lpstr>Arial</vt:lpstr>
      <vt:lpstr>Calibri</vt:lpstr>
      <vt:lpstr>Helvetica</vt:lpstr>
      <vt:lpstr>Symbol</vt:lpstr>
      <vt:lpstr>Times New Roman</vt:lpstr>
      <vt:lpstr>Office Theme</vt:lpstr>
      <vt:lpstr>Custom Design</vt:lpstr>
      <vt:lpstr>FDSN Steering Committee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ETH Zürich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Florian Haslinger</dc:creator>
  <cp:lastModifiedBy>Michelle Grobbelaar</cp:lastModifiedBy>
  <cp:revision>51</cp:revision>
  <cp:lastPrinted>2019-07-07T22:59:44Z</cp:lastPrinted>
  <dcterms:created xsi:type="dcterms:W3CDTF">2015-06-26T07:37:02Z</dcterms:created>
  <dcterms:modified xsi:type="dcterms:W3CDTF">2019-07-09T18:14:09Z</dcterms:modified>
</cp:coreProperties>
</file>