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23"/>
  </p:notesMasterIdLst>
  <p:handoutMasterIdLst>
    <p:handoutMasterId r:id="rId24"/>
  </p:handoutMasterIdLst>
  <p:sldIdLst>
    <p:sldId id="266" r:id="rId2"/>
    <p:sldId id="256" r:id="rId3"/>
    <p:sldId id="267" r:id="rId4"/>
    <p:sldId id="268" r:id="rId5"/>
    <p:sldId id="269" r:id="rId6"/>
    <p:sldId id="270" r:id="rId7"/>
    <p:sldId id="271" r:id="rId8"/>
    <p:sldId id="273" r:id="rId9"/>
    <p:sldId id="257" r:id="rId10"/>
    <p:sldId id="261" r:id="rId11"/>
    <p:sldId id="262" r:id="rId12"/>
    <p:sldId id="263" r:id="rId13"/>
    <p:sldId id="264" r:id="rId14"/>
    <p:sldId id="258" r:id="rId15"/>
    <p:sldId id="259" r:id="rId16"/>
    <p:sldId id="279" r:id="rId17"/>
    <p:sldId id="280" r:id="rId18"/>
    <p:sldId id="281" r:id="rId19"/>
    <p:sldId id="282" r:id="rId20"/>
    <p:sldId id="285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86" autoAdjust="0"/>
  </p:normalViewPr>
  <p:slideViewPr>
    <p:cSldViewPr snapToGrid="0" snapToObjects="1" showGuides="1">
      <p:cViewPr varScale="1">
        <p:scale>
          <a:sx n="59" d="100"/>
          <a:sy n="59" d="100"/>
        </p:scale>
        <p:origin x="-560" y="-112"/>
      </p:cViewPr>
      <p:guideLst>
        <p:guide orient="horz" pos="2160"/>
        <p:guide pos="23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56BDA-7861-3A4D-8C31-7F83653195C5}" type="datetimeFigureOut">
              <a:rPr lang="en-US" smtClean="0"/>
              <a:pPr/>
              <a:t>6/24/15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34A9A-9C4A-BB40-BFEA-0CFB42C61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934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77156-B990-BD47-8EE9-3303C26969E2}" type="datetimeFigureOut">
              <a:rPr lang="en-US" smtClean="0"/>
              <a:pPr/>
              <a:t>6/24/15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5DD43-6ABF-5C4B-A07A-5F39D33757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07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86A1-3203-6C47-BF0D-7FC119663924}" type="datetime1">
              <a:rPr lang="en-US" smtClean="0"/>
              <a:t>6/24/15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B7CB-B185-6D46-A34B-1BC4DCBAF9E9}" type="datetime1">
              <a:rPr lang="en-US" smtClean="0"/>
              <a:t>6/24/15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3156-5CED-2A42-A356-BBAC840CBEAB}" type="datetime1">
              <a:rPr lang="en-US" smtClean="0"/>
              <a:t>6/24/15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9131-287E-0F40-9A2F-3081ABD1B763}" type="datetime1">
              <a:rPr lang="en-US" smtClean="0"/>
              <a:t>6/24/15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112E-92E2-7A48-8FD3-67EA41B169F7}" type="datetime1">
              <a:rPr lang="en-US" smtClean="0"/>
              <a:t>6/24/15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2015 FDSN Meetings  - Prague, Czech Republic - 26 June 2105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EDB4-66BA-1841-970D-3E3F786851F9}" type="datetime1">
              <a:rPr lang="en-US" smtClean="0"/>
              <a:t>6/24/15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B8F0-0489-EF4B-94A6-C9BE2FBB9668}" type="datetime1">
              <a:rPr lang="en-US" smtClean="0"/>
              <a:t>6/24/15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8A8B-FB9F-C141-A47E-A30930DEB0EF}" type="datetime1">
              <a:rPr lang="en-US" smtClean="0"/>
              <a:t>6/24/15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7B86-1693-C546-A337-43960754617D}" type="datetime1">
              <a:rPr lang="en-US" smtClean="0"/>
              <a:t>6/24/15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1E64-D947-D942-9B2D-A3D7B7DBFDF9}" type="datetime1">
              <a:rPr lang="en-US" smtClean="0"/>
              <a:t>6/24/15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F1BE698-B0C9-934E-991B-CA578C96C91F}" type="datetime1">
              <a:rPr lang="en-US" smtClean="0"/>
              <a:t>6/24/15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2E2098B-32CC-3246-831E-F3BFD12558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7B36A6E-6052-F746-977C-6FB70C8CF991}" type="datetime1">
              <a:rPr lang="en-US" smtClean="0"/>
              <a:t>6/24/15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C2E2098B-32CC-3246-831E-F3BFD12558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Status of Seismic Networks</a:t>
            </a:r>
            <a:br>
              <a:rPr lang="en-US" sz="3600" dirty="0" smtClean="0"/>
            </a:br>
            <a:r>
              <a:rPr lang="en-US" sz="3600" dirty="0" smtClean="0"/>
              <a:t> in North America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Tim Côté, Canadian National Seismic Network</a:t>
            </a:r>
          </a:p>
          <a:p>
            <a:pPr algn="ctr"/>
            <a:r>
              <a:rPr lang="en-US" dirty="0" smtClean="0"/>
              <a:t>Jesus Perez, Mexican National Seismic Network</a:t>
            </a:r>
          </a:p>
          <a:p>
            <a:pPr algn="ctr"/>
            <a:r>
              <a:rPr lang="en-US" dirty="0" smtClean="0"/>
              <a:t>Tim Ahern, Seismic Network Activity in the United States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11582" y="6515137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kumimoji="0" sz="1200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EarthCube All Hands Meeting - May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 xmlns:mv="urn:schemas-microsoft-com:mac:vml">
      <p:transition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Status – ANSS Backbone</a:t>
            </a:r>
            <a:br>
              <a:rPr lang="en-US" dirty="0" smtClean="0"/>
            </a:br>
            <a:r>
              <a:rPr lang="en-US" dirty="0" smtClean="0"/>
              <a:t>95 stations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1234" b="112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532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Status – US Regional Nets</a:t>
            </a:r>
            <a:br>
              <a:rPr lang="en-US" dirty="0" smtClean="0"/>
            </a:br>
            <a:r>
              <a:rPr lang="en-US" dirty="0" smtClean="0"/>
              <a:t>4,301 stations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659" b="13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4537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Autofit/>
          </a:bodyPr>
          <a:lstStyle/>
          <a:p>
            <a:r>
              <a:rPr lang="en-US" sz="3200" dirty="0" smtClean="0"/>
              <a:t>Current Status – Central and Eastern US Networks  </a:t>
            </a:r>
            <a:r>
              <a:rPr lang="en-US" sz="2800" dirty="0" smtClean="0"/>
              <a:t>(CEUSN)   325 stations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0880" b="108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9713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Autofit/>
          </a:bodyPr>
          <a:lstStyle/>
          <a:p>
            <a:r>
              <a:rPr lang="en-US" sz="3200" dirty="0" smtClean="0"/>
              <a:t>Current Status – </a:t>
            </a:r>
            <a:r>
              <a:rPr lang="en-US" sz="3200" dirty="0" err="1" smtClean="0"/>
              <a:t>USArray</a:t>
            </a:r>
            <a:r>
              <a:rPr lang="en-US" sz="3200" dirty="0" smtClean="0"/>
              <a:t> Transportable Array</a:t>
            </a:r>
            <a:br>
              <a:rPr lang="en-US" sz="3200" dirty="0" smtClean="0"/>
            </a:br>
            <a:r>
              <a:rPr lang="en-US" sz="3200" dirty="0" smtClean="0"/>
              <a:t>433 Stations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8174" b="8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2387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Plans – next 2-4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CEUSN – funded by NSF currently and should transition to USGS operational costs in a few years.</a:t>
            </a:r>
          </a:p>
          <a:p>
            <a:r>
              <a:rPr lang="en-US" dirty="0" smtClean="0"/>
              <a:t>Transportable Array – all TA stations not part of CEUSN will be decommissioned in the lower 48 states</a:t>
            </a:r>
          </a:p>
          <a:p>
            <a:r>
              <a:rPr lang="en-US" dirty="0" smtClean="0"/>
              <a:t>TA is moving to Alaska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32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of Data Center </a:t>
            </a:r>
            <a:r>
              <a:rPr lang="en-US" dirty="0"/>
              <a:t>Activities</a:t>
            </a:r>
            <a:br>
              <a:rPr lang="en-US" dirty="0"/>
            </a:br>
            <a:r>
              <a:rPr lang="en-US" sz="2700" dirty="0"/>
              <a:t>US Seismic Network Data is managed by three entities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76" y="1310799"/>
            <a:ext cx="8229600" cy="4625609"/>
          </a:xfrm>
        </p:spPr>
        <p:txBody>
          <a:bodyPr>
            <a:noAutofit/>
          </a:bodyPr>
          <a:lstStyle/>
          <a:p>
            <a:r>
              <a:rPr lang="en-US" sz="2400" dirty="0" smtClean="0"/>
              <a:t>IRIS DMC – 44 US Networks</a:t>
            </a:r>
            <a:endParaRPr lang="en-US" sz="2400" dirty="0" smtClean="0"/>
          </a:p>
          <a:p>
            <a:pPr lvl="1"/>
            <a:r>
              <a:rPr lang="en-US" sz="2000" dirty="0" smtClean="0"/>
              <a:t>206 global networks</a:t>
            </a:r>
          </a:p>
          <a:p>
            <a:pPr lvl="1"/>
            <a:r>
              <a:rPr lang="en-US" sz="2000" dirty="0" smtClean="0"/>
              <a:t>DMC Archive contains 333 terabytes</a:t>
            </a:r>
          </a:p>
          <a:p>
            <a:pPr lvl="1"/>
            <a:r>
              <a:rPr lang="en-US" sz="2000" dirty="0" smtClean="0"/>
              <a:t>Distributed 661 terabytes in 2014, projecting 974 terabytes in 2015</a:t>
            </a:r>
          </a:p>
          <a:p>
            <a:pPr lvl="1"/>
            <a:r>
              <a:rPr lang="en-US" sz="2000" dirty="0" smtClean="0"/>
              <a:t>Web Services in operation</a:t>
            </a:r>
          </a:p>
          <a:p>
            <a:pPr lvl="1"/>
            <a:r>
              <a:rPr lang="en-US" sz="2000" dirty="0" smtClean="0"/>
              <a:t>3 FDSN web services + 11 IRIS web services + 6 MUSTANG web services</a:t>
            </a:r>
          </a:p>
          <a:p>
            <a:r>
              <a:rPr lang="en-US" sz="2400" dirty="0" smtClean="0"/>
              <a:t>NCEDC – 25 Networks</a:t>
            </a:r>
            <a:endParaRPr lang="en-US" sz="2400" dirty="0" smtClean="0"/>
          </a:p>
          <a:p>
            <a:pPr lvl="1"/>
            <a:r>
              <a:rPr lang="en-US" sz="2000" dirty="0" smtClean="0"/>
              <a:t>NCEDC Archive contains 82.7 terabytes</a:t>
            </a:r>
          </a:p>
          <a:p>
            <a:pPr lvl="1"/>
            <a:r>
              <a:rPr lang="en-US" sz="2000" dirty="0"/>
              <a:t>Distributed 17.7 terabytes in 2014</a:t>
            </a:r>
          </a:p>
          <a:p>
            <a:pPr lvl="1"/>
            <a:r>
              <a:rPr lang="en-US" sz="2000" dirty="0"/>
              <a:t>3 FDSN web services </a:t>
            </a:r>
            <a:endParaRPr lang="en-US" sz="2000" dirty="0" smtClean="0"/>
          </a:p>
          <a:p>
            <a:r>
              <a:rPr lang="en-US" sz="2400" dirty="0" smtClean="0"/>
              <a:t>SCEDC – 19 Networks</a:t>
            </a:r>
          </a:p>
          <a:p>
            <a:pPr lvl="1"/>
            <a:r>
              <a:rPr lang="en-US" sz="2000" dirty="0"/>
              <a:t>3 FDSN web services </a:t>
            </a:r>
            <a:r>
              <a:rPr lang="en-US" sz="2000" dirty="0" smtClean="0"/>
              <a:t>+ 2 SCEDC web </a:t>
            </a:r>
            <a:r>
              <a:rPr lang="en-US" sz="2000" dirty="0" smtClean="0"/>
              <a:t>services</a:t>
            </a:r>
          </a:p>
          <a:p>
            <a:pPr lvl="1"/>
            <a:r>
              <a:rPr lang="en-US" sz="2000" dirty="0" smtClean="0"/>
              <a:t>SCEDC Archive contains 65 terabytes</a:t>
            </a:r>
          </a:p>
          <a:p>
            <a:pPr lvl="1"/>
            <a:r>
              <a:rPr lang="en-US" sz="2000" dirty="0" smtClean="0"/>
              <a:t>Distributed ` 20 terabytes in 2014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50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047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Mexico</a:t>
            </a:r>
          </a:p>
          <a:p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0" y="2349500"/>
            <a:ext cx="3771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1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50" y="150735"/>
            <a:ext cx="8229600" cy="1252728"/>
          </a:xfrm>
        </p:spPr>
        <p:txBody>
          <a:bodyPr>
            <a:noAutofit/>
          </a:bodyPr>
          <a:lstStyle/>
          <a:p>
            <a:r>
              <a:rPr lang="en-US" sz="2800" dirty="0" smtClean="0"/>
              <a:t>Current Status -  165 Stations with Real Time </a:t>
            </a:r>
            <a:r>
              <a:rPr lang="en-US" sz="2800" dirty="0" err="1" smtClean="0"/>
              <a:t>Tx</a:t>
            </a:r>
            <a:r>
              <a:rPr lang="en-US" sz="2800" dirty="0" smtClean="0"/>
              <a:t> capabilities -  Mexican National Seismic Network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pic>
        <p:nvPicPr>
          <p:cNvPr id="5" name="Picture 3" descr="Screen Shot 2015-03-21 at 20.43.1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9136" y="1967903"/>
            <a:ext cx="6683614" cy="4563859"/>
          </a:xfrm>
          <a:prstGeom prst="rect">
            <a:avLst/>
          </a:prstGeom>
        </p:spPr>
      </p:pic>
      <p:pic>
        <p:nvPicPr>
          <p:cNvPr id="6" name="Picture 7" descr="Screen Shot 2015-03-21 at 20.54.42.p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394" y="2132857"/>
            <a:ext cx="1870996" cy="4293495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132" y="1403463"/>
            <a:ext cx="2727868" cy="243401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49136" y="4494276"/>
            <a:ext cx="2772569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TOTAL 165 Stations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Weak and Strong Motion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 with real time </a:t>
            </a:r>
            <a:r>
              <a:rPr lang="en-US" sz="2000" dirty="0" err="1" smtClean="0"/>
              <a:t>Tx</a:t>
            </a:r>
            <a:r>
              <a:rPr lang="en-US" sz="2000" dirty="0" smtClean="0"/>
              <a:t> capabilities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maintained from different institutions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250394" y="1598571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Institutions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472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Status</a:t>
            </a:r>
            <a:br>
              <a:rPr lang="en-US" dirty="0" smtClean="0"/>
            </a:br>
            <a:r>
              <a:rPr lang="en-US" sz="4000" dirty="0" smtClean="0"/>
              <a:t>Broadband Mexican Network at SSN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6281" y="6525064"/>
            <a:ext cx="5507719" cy="274320"/>
          </a:xfrm>
        </p:spPr>
        <p:txBody>
          <a:bodyPr/>
          <a:lstStyle/>
          <a:p>
            <a:r>
              <a:rPr lang="en-US" dirty="0" smtClean="0"/>
              <a:t>2015 FDSN Meetings  - Prague, Czech Republic - 26 June 2105</a:t>
            </a:r>
            <a:endParaRPr lang="en-US" dirty="0"/>
          </a:p>
        </p:txBody>
      </p:sp>
      <p:pic>
        <p:nvPicPr>
          <p:cNvPr id="10" name="Picture 5" descr="Screen Shot 2015-03-21 at 20.43.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8068" y="1961206"/>
            <a:ext cx="6145932" cy="4563858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>
            <a:off x="-1" y="2610683"/>
            <a:ext cx="3402767" cy="433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Main Monitoring Network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Maintained by </a:t>
            </a:r>
            <a:r>
              <a:rPr lang="en-US" dirty="0" err="1" smtClean="0"/>
              <a:t>Servicio</a:t>
            </a:r>
            <a:r>
              <a:rPr lang="en-US" dirty="0" smtClean="0"/>
              <a:t> </a:t>
            </a:r>
            <a:r>
              <a:rPr lang="en-US" dirty="0" err="1" smtClean="0"/>
              <a:t>Sismologico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(SSN)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58 stations: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Seismic Equipment: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dirty="0" err="1" smtClean="0"/>
              <a:t>Quanterra</a:t>
            </a:r>
            <a:r>
              <a:rPr lang="en-US" dirty="0" smtClean="0"/>
              <a:t>, </a:t>
            </a:r>
            <a:r>
              <a:rPr lang="en-US" dirty="0" err="1" smtClean="0"/>
              <a:t>Reftek</a:t>
            </a:r>
            <a:r>
              <a:rPr lang="en-US" dirty="0" smtClean="0"/>
              <a:t>, </a:t>
            </a:r>
            <a:r>
              <a:rPr lang="en-US" dirty="0" err="1" smtClean="0"/>
              <a:t>Guralp</a:t>
            </a:r>
            <a:r>
              <a:rPr lang="en-US" dirty="0" smtClean="0"/>
              <a:t>, </a:t>
            </a:r>
            <a:r>
              <a:rPr lang="en-US" dirty="0" err="1" smtClean="0"/>
              <a:t>Nanometrics</a:t>
            </a:r>
            <a:endParaRPr lang="en-US" dirty="0" smtClean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STS-2 &amp;Trillium 120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FBA-23 &amp; EST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18 stations  with GPS Trimble NetR9 &amp; Leica1200</a:t>
            </a:r>
          </a:p>
          <a:p>
            <a:pPr marL="0" lvl="1">
              <a:lnSpc>
                <a:spcPct val="90000"/>
              </a:lnSpc>
            </a:pPr>
            <a:r>
              <a:rPr lang="en-US" b="1" dirty="0" smtClean="0"/>
              <a:t>Telecommunication .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2 </a:t>
            </a:r>
            <a:r>
              <a:rPr lang="en-US" dirty="0" err="1" smtClean="0"/>
              <a:t>Satellital</a:t>
            </a:r>
            <a:r>
              <a:rPr lang="en-US" dirty="0" smtClean="0"/>
              <a:t>  Service Providers,  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Internet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Spread Spectrum Radio</a:t>
            </a:r>
          </a:p>
        </p:txBody>
      </p:sp>
      <p:pic>
        <p:nvPicPr>
          <p:cNvPr id="13" name="Imagen 10" descr="C:\Users\Jorge Alberto\Desktop\RPIG\2014-05-14 12.44.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13615"/>
            <a:ext cx="1799590" cy="1095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8" descr="Volume_1:Red Banda Ancha:AAIG:08-04-2014:AAIG 03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092" y="3356992"/>
            <a:ext cx="1800000" cy="135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5" name="Picture 9" descr="2015-02-09 12.19.4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092" y="5013176"/>
            <a:ext cx="1800000" cy="135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03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Plans – next 3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176"/>
            <a:ext cx="8229600" cy="150765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Starting a 3 year project to refresh all stations from the Broadband Mexican Network of the SSN, and  the strong motion network of the </a:t>
            </a:r>
            <a:r>
              <a:rPr lang="en-US" sz="2000" dirty="0" err="1" smtClean="0"/>
              <a:t>Instituto</a:t>
            </a:r>
            <a:r>
              <a:rPr lang="en-US" sz="2000" dirty="0" smtClean="0"/>
              <a:t> de </a:t>
            </a:r>
            <a:r>
              <a:rPr lang="en-US" sz="2000" dirty="0" err="1" smtClean="0"/>
              <a:t>Ingeniería,UNAM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Install  38 new broadband stations to improve the detection capabilities in all the country, integrating in this effort regional Universities and Institutions.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 FDSN Meetings  - Prague, Czech Republic - 26 June 2105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18" y="2915832"/>
            <a:ext cx="5944761" cy="356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8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047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Canada</a:t>
            </a:r>
          </a:p>
          <a:p>
            <a:endParaRPr lang="en-US" sz="5400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11582" y="6515137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kumimoji="0" sz="1200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EarthCube All Hands Meeting - May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59" y="1823565"/>
            <a:ext cx="3721100" cy="218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 xmlns:mv="urn:schemas-microsoft-com:mac:vml">
      <p:transition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Data Center Activities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08175"/>
            <a:ext cx="8229600" cy="506882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New facilities  of  1,400 square meters for the SSN must be in operation by September 19, 2015, to remember 30 years of the 1985 Earthquake.</a:t>
            </a:r>
            <a:r>
              <a:rPr lang="en-US" sz="9600" dirty="0"/>
              <a:t> </a:t>
            </a:r>
            <a:r>
              <a:rPr lang="en-US" sz="9600" dirty="0" smtClean="0"/>
              <a:t>Mag  8.1. Epicenter in </a:t>
            </a:r>
            <a:r>
              <a:rPr lang="en-US" sz="9600" dirty="0" err="1" smtClean="0"/>
              <a:t>Michoacan</a:t>
            </a:r>
            <a:r>
              <a:rPr lang="en-US" sz="9600" dirty="0" smtClean="0"/>
              <a:t>, Mex.</a:t>
            </a:r>
          </a:p>
          <a:p>
            <a:pPr marL="118872" indent="0">
              <a:buNone/>
            </a:pPr>
            <a:endParaRPr lang="en-US" sz="9600" dirty="0" smtClean="0"/>
          </a:p>
          <a:p>
            <a:r>
              <a:rPr lang="en-US" sz="9600" dirty="0" smtClean="0"/>
              <a:t>Two Oracle </a:t>
            </a:r>
            <a:r>
              <a:rPr lang="en-US" sz="9600" dirty="0" err="1" smtClean="0"/>
              <a:t>Netra</a:t>
            </a:r>
            <a:r>
              <a:rPr lang="en-US" sz="9600" dirty="0" smtClean="0"/>
              <a:t> Blade 6000 systems will be used to consolidate most of the applications required for seismic monitoring, with 6 servers </a:t>
            </a:r>
            <a:r>
              <a:rPr lang="en-US" sz="9600" dirty="0" err="1" smtClean="0"/>
              <a:t>Netra</a:t>
            </a:r>
            <a:r>
              <a:rPr lang="en-US" sz="9600" dirty="0" smtClean="0"/>
              <a:t> </a:t>
            </a:r>
            <a:r>
              <a:rPr lang="en-US" sz="9600" dirty="0" err="1" smtClean="0"/>
              <a:t>Sparc</a:t>
            </a:r>
            <a:r>
              <a:rPr lang="en-US" sz="9600" dirty="0" smtClean="0"/>
              <a:t> T5-1B and 8 servers </a:t>
            </a:r>
            <a:r>
              <a:rPr lang="en-US" sz="9600" dirty="0" err="1" smtClean="0"/>
              <a:t>Netra</a:t>
            </a:r>
            <a:r>
              <a:rPr lang="en-US" sz="9600" dirty="0" smtClean="0"/>
              <a:t> Blade X3-2B.  The equipment is NEBS-3.</a:t>
            </a:r>
          </a:p>
          <a:p>
            <a:endParaRPr lang="en-US" sz="9600" dirty="0" smtClean="0"/>
          </a:p>
          <a:p>
            <a:r>
              <a:rPr lang="en-US" sz="9600" dirty="0" smtClean="0"/>
              <a:t>1 Hitachi HUS 110 with 100 TB (raw) will be used as the main storage system</a:t>
            </a:r>
          </a:p>
          <a:p>
            <a:endParaRPr lang="en-US" sz="9600" dirty="0" smtClean="0"/>
          </a:p>
          <a:p>
            <a:r>
              <a:rPr lang="en-US" sz="9600" dirty="0" smtClean="0"/>
              <a:t>A </a:t>
            </a:r>
            <a:r>
              <a:rPr lang="en-US" sz="9600" dirty="0" err="1" smtClean="0"/>
              <a:t>Fortigate</a:t>
            </a:r>
            <a:r>
              <a:rPr lang="en-US" sz="9600" dirty="0" smtClean="0"/>
              <a:t> 600 will be used as the main firewall for the SSN network</a:t>
            </a:r>
          </a:p>
          <a:p>
            <a:endParaRPr lang="en-US" sz="9600" dirty="0" smtClean="0"/>
          </a:p>
          <a:p>
            <a:r>
              <a:rPr lang="en-US" sz="9600" dirty="0" smtClean="0"/>
              <a:t>A </a:t>
            </a:r>
            <a:r>
              <a:rPr lang="en-US" sz="9600" dirty="0" err="1" smtClean="0"/>
              <a:t>FortiADC</a:t>
            </a:r>
            <a:r>
              <a:rPr lang="en-US" sz="9600" dirty="0" smtClean="0"/>
              <a:t> will be in operation to improve the response of the  SSN Webpage 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7885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Data Center Activities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08175"/>
            <a:ext cx="8229600" cy="506882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All active network equipment will be refreshed with Cisco switches.</a:t>
            </a:r>
          </a:p>
          <a:p>
            <a:pPr marL="118872" indent="0">
              <a:buNone/>
            </a:pPr>
            <a:endParaRPr lang="en-US" sz="9600" dirty="0" smtClean="0"/>
          </a:p>
          <a:p>
            <a:r>
              <a:rPr lang="en-US" sz="9600" dirty="0" smtClean="0"/>
              <a:t>A new </a:t>
            </a:r>
            <a:r>
              <a:rPr lang="en-US" sz="9600" dirty="0" err="1" smtClean="0"/>
              <a:t>videowall</a:t>
            </a:r>
            <a:r>
              <a:rPr lang="en-US" sz="9600" dirty="0" smtClean="0"/>
              <a:t> with 12 screens Planar  of 55 inches  will be deployed in the monitoring room.</a:t>
            </a:r>
          </a:p>
          <a:p>
            <a:pPr marL="118872" indent="0">
              <a:buNone/>
            </a:pPr>
            <a:endParaRPr lang="en-US" sz="9600" dirty="0" smtClean="0"/>
          </a:p>
          <a:p>
            <a:r>
              <a:rPr lang="en-US" sz="9600" dirty="0" smtClean="0"/>
              <a:t>1 250KW  Emergency Generator  (Caterpillar) with seismic certification will be deployed to maintain continuity </a:t>
            </a:r>
            <a:r>
              <a:rPr lang="en-US" sz="9600" smtClean="0"/>
              <a:t>of operations</a:t>
            </a:r>
            <a:r>
              <a:rPr lang="en-US" sz="9600" dirty="0" smtClean="0"/>
              <a:t>.</a:t>
            </a:r>
          </a:p>
          <a:p>
            <a:pPr marL="118872" indent="0">
              <a:buNone/>
            </a:pPr>
            <a:endParaRPr lang="en-US" sz="9600" dirty="0" smtClean="0"/>
          </a:p>
          <a:p>
            <a:r>
              <a:rPr lang="en-US" sz="9600" dirty="0" smtClean="0"/>
              <a:t>2 UPS </a:t>
            </a:r>
            <a:r>
              <a:rPr lang="en-US" sz="9600" dirty="0" err="1" smtClean="0"/>
              <a:t>Mitubishi</a:t>
            </a:r>
            <a:r>
              <a:rPr lang="en-US" sz="9600" dirty="0" smtClean="0"/>
              <a:t> working in tandem  (60 KVA + 40 KVA) will be installed</a:t>
            </a:r>
          </a:p>
          <a:p>
            <a:pPr marL="118872" indent="0">
              <a:buNone/>
            </a:pPr>
            <a:endParaRPr lang="en-US" sz="9600" dirty="0" smtClean="0"/>
          </a:p>
          <a:p>
            <a:r>
              <a:rPr lang="en-US" sz="9600" dirty="0" smtClean="0"/>
              <a:t>1 Tower of 45 meters will be installed to received data from the stations in the Mexican Valley and Popocatepetl volcano</a:t>
            </a:r>
          </a:p>
          <a:p>
            <a:pPr marL="118872" indent="0">
              <a:buNone/>
            </a:pPr>
            <a:endParaRPr lang="en-US" sz="9600" dirty="0" smtClean="0"/>
          </a:p>
          <a:p>
            <a:r>
              <a:rPr lang="en-US" sz="9600" dirty="0" smtClean="0"/>
              <a:t>A mirror of the main facilities is planned to be deployed outside Mexico City.</a:t>
            </a:r>
            <a:endParaRPr lang="en-US" sz="56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5270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Status – Canadian Seismic </a:t>
            </a:r>
            <a:r>
              <a:rPr lang="en-US" dirty="0" smtClean="0"/>
              <a:t>Networks </a:t>
            </a:r>
            <a:r>
              <a:rPr lang="en-US" dirty="0"/>
              <a:t>(weak motion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" y="1691641"/>
            <a:ext cx="2567444" cy="4709160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en-US" dirty="0"/>
              <a:t>Station </a:t>
            </a:r>
            <a:r>
              <a:rPr lang="en-US" dirty="0" smtClean="0"/>
              <a:t>Equipment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Digitizers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Nanometrics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Guralp </a:t>
            </a:r>
            <a:r>
              <a:rPr lang="en-US" dirty="0"/>
              <a:t>(for </a:t>
            </a:r>
            <a:r>
              <a:rPr lang="en-US" dirty="0" smtClean="0"/>
              <a:t>YKA)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in-house</a:t>
            </a:r>
          </a:p>
          <a:p>
            <a:pPr marL="118872" indent="0">
              <a:buNone/>
            </a:pPr>
            <a:r>
              <a:rPr lang="en-US" dirty="0" smtClean="0"/>
              <a:t>Seismometers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Guralp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Nanometrics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pic>
        <p:nvPicPr>
          <p:cNvPr id="1028" name="Picture 4" descr="X:\maps\stationpagesize\sta20150618pagesize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12" y="1460923"/>
            <a:ext cx="6483098" cy="511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Status – Canadian Seismic Networks (weak motion only)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94192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 smtClean="0"/>
              <a:t>CN network – 180 stations, including</a:t>
            </a:r>
          </a:p>
          <a:p>
            <a:pPr lvl="1"/>
            <a:r>
              <a:rPr lang="en-US" sz="2600" dirty="0" smtClean="0"/>
              <a:t>136 Canadian National Seismograph Network, CNSN. Acquired </a:t>
            </a:r>
            <a:r>
              <a:rPr lang="en-US" sz="2600" dirty="0"/>
              <a:t>by GSC</a:t>
            </a:r>
            <a:endParaRPr lang="en-US" sz="2600" dirty="0" smtClean="0"/>
          </a:p>
          <a:p>
            <a:pPr lvl="2"/>
            <a:r>
              <a:rPr lang="en-US" sz="2100" dirty="0" smtClean="0"/>
              <a:t>97 broadband 3 component, 39 short period vertical</a:t>
            </a:r>
          </a:p>
          <a:p>
            <a:pPr lvl="1"/>
            <a:r>
              <a:rPr lang="en-US" sz="2600" dirty="0" smtClean="0"/>
              <a:t>44 Other GSC stations (i.e. research). Data </a:t>
            </a:r>
            <a:r>
              <a:rPr lang="en-US" sz="2600" dirty="0"/>
              <a:t>acquired by GSC</a:t>
            </a:r>
            <a:endParaRPr lang="en-US" sz="2600" dirty="0" smtClean="0"/>
          </a:p>
          <a:p>
            <a:pPr lvl="2"/>
            <a:r>
              <a:rPr lang="en-US" sz="2100" dirty="0"/>
              <a:t>broadband 3 </a:t>
            </a:r>
            <a:r>
              <a:rPr lang="en-US" sz="2100" dirty="0" smtClean="0"/>
              <a:t>component</a:t>
            </a:r>
            <a:endParaRPr lang="en-US" sz="2800" dirty="0" smtClean="0"/>
          </a:p>
          <a:p>
            <a:pPr lvl="1"/>
            <a:r>
              <a:rPr lang="en-US" sz="2600" dirty="0" smtClean="0"/>
              <a:t>CN median data availability for 2014 &gt; 96%</a:t>
            </a:r>
          </a:p>
          <a:p>
            <a:r>
              <a:rPr lang="en-US" sz="3300" dirty="0" smtClean="0"/>
              <a:t>PO network – 36 stations</a:t>
            </a:r>
          </a:p>
          <a:p>
            <a:pPr lvl="1"/>
            <a:r>
              <a:rPr lang="en-US" sz="2400" dirty="0" smtClean="0"/>
              <a:t>ex-POLARIS stations run by Universities. Data acquired by GSC</a:t>
            </a:r>
          </a:p>
          <a:p>
            <a:pPr lvl="1"/>
            <a:r>
              <a:rPr lang="en-US" sz="2400" dirty="0" smtClean="0"/>
              <a:t>broadband </a:t>
            </a:r>
            <a:r>
              <a:rPr lang="en-US" sz="2400" dirty="0"/>
              <a:t>3 </a:t>
            </a:r>
            <a:r>
              <a:rPr lang="en-US" sz="2400" dirty="0" smtClean="0"/>
              <a:t>component</a:t>
            </a:r>
          </a:p>
          <a:p>
            <a:pPr lvl="1"/>
            <a:r>
              <a:rPr lang="en-US" sz="2400" dirty="0" smtClean="0"/>
              <a:t>PO median </a:t>
            </a:r>
            <a:r>
              <a:rPr lang="en-US" sz="2400" dirty="0"/>
              <a:t>data </a:t>
            </a:r>
            <a:r>
              <a:rPr lang="en-US" sz="2400" dirty="0" smtClean="0"/>
              <a:t>availability for 2014 </a:t>
            </a:r>
            <a:r>
              <a:rPr lang="en-US" sz="2400" dirty="0"/>
              <a:t>&gt; </a:t>
            </a:r>
            <a:r>
              <a:rPr lang="en-US" sz="2400" dirty="0" smtClean="0"/>
              <a:t>87%</a:t>
            </a:r>
          </a:p>
          <a:p>
            <a:r>
              <a:rPr lang="en-US" sz="3300" dirty="0" smtClean="0"/>
              <a:t>WU network – 25 stations</a:t>
            </a:r>
          </a:p>
          <a:p>
            <a:pPr lvl="1"/>
            <a:r>
              <a:rPr lang="en-CA" sz="2400" dirty="0" smtClean="0"/>
              <a:t>Southern Ontario Seismic Network, SOSN, run </a:t>
            </a:r>
            <a:r>
              <a:rPr lang="en-CA" sz="2400" dirty="0"/>
              <a:t>by University of Western Ontario, UWO.  Data </a:t>
            </a:r>
            <a:r>
              <a:rPr lang="en-CA" sz="2400" dirty="0" smtClean="0"/>
              <a:t>acquired </a:t>
            </a:r>
            <a:r>
              <a:rPr lang="en-CA" sz="2400" dirty="0"/>
              <a:t>by </a:t>
            </a:r>
            <a:r>
              <a:rPr lang="en-CA" sz="2400" dirty="0" smtClean="0"/>
              <a:t>UWO and forwarded to GSC.</a:t>
            </a:r>
          </a:p>
          <a:p>
            <a:pPr lvl="1"/>
            <a:r>
              <a:rPr lang="en-US" sz="2400" dirty="0"/>
              <a:t>broadband 3 component</a:t>
            </a:r>
          </a:p>
          <a:p>
            <a:pPr lvl="1"/>
            <a:r>
              <a:rPr lang="en-US" sz="2400" dirty="0" smtClean="0"/>
              <a:t>WU </a:t>
            </a:r>
            <a:r>
              <a:rPr lang="en-US" sz="2400" dirty="0"/>
              <a:t>median data availability for 2014 &gt; </a:t>
            </a:r>
            <a:r>
              <a:rPr lang="en-US" sz="2400" dirty="0" smtClean="0"/>
              <a:t>95%</a:t>
            </a:r>
          </a:p>
          <a:p>
            <a:r>
              <a:rPr lang="en-US" dirty="0" smtClean="0"/>
              <a:t>Other Stations: TA (~27), NV (5), PB (7), GSN (2), AFTAC 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5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Plans – next 2-4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Starting 5 year project to refresh all CNSN stations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 station equipment (i.e. sensors, digitizers, etc.) for all sites. Civil upgrades where needed.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 weak motion stations will be 3 component broadband, no more short period vertical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any stations will also have 3 component strong motion sensors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otal of about 150 CNSN stations when complete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Data Center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85048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</a:t>
            </a:r>
            <a:r>
              <a:rPr lang="en-US" dirty="0" smtClean="0"/>
              <a:t>igration of legacy in-house processes on Solaris to Antelope processes on Linux nearly complete</a:t>
            </a:r>
          </a:p>
          <a:p>
            <a:r>
              <a:rPr lang="en-US" dirty="0" smtClean="0"/>
              <a:t>Upgrade to </a:t>
            </a:r>
            <a:r>
              <a:rPr lang="en-US" dirty="0" err="1" smtClean="0"/>
              <a:t>ApolloServer</a:t>
            </a:r>
            <a:r>
              <a:rPr lang="en-US" dirty="0" smtClean="0"/>
              <a:t> from NAQS for Nanometrics-based station data acquisition</a:t>
            </a:r>
          </a:p>
          <a:p>
            <a:r>
              <a:rPr lang="en-US" dirty="0" smtClean="0"/>
              <a:t>New data dissemination services in development</a:t>
            </a:r>
          </a:p>
          <a:p>
            <a:r>
              <a:rPr lang="en-US" dirty="0" smtClean="0"/>
              <a:t>Data Centre preparation and planning for CNSN refreshment including:</a:t>
            </a:r>
          </a:p>
          <a:p>
            <a:pPr lvl="1"/>
            <a:r>
              <a:rPr lang="en-US" dirty="0" smtClean="0"/>
              <a:t>More robust acquisition, processing and archiving</a:t>
            </a:r>
          </a:p>
          <a:p>
            <a:pPr lvl="1"/>
            <a:r>
              <a:rPr lang="en-US" dirty="0" smtClean="0"/>
              <a:t>Better monitoring, State-Of-Health and Quality-Control tools</a:t>
            </a:r>
          </a:p>
          <a:p>
            <a:pPr lvl="1"/>
            <a:r>
              <a:rPr lang="en-US" dirty="0" smtClean="0"/>
              <a:t>Migration to PostgreSQL database with multi-master replication</a:t>
            </a:r>
          </a:p>
          <a:p>
            <a:pPr lvl="1"/>
            <a:r>
              <a:rPr lang="en-US" dirty="0" smtClean="0"/>
              <a:t>Reduced latency for automatic earthquake notification and integration with National Alerting System (NAADS)</a:t>
            </a:r>
          </a:p>
          <a:p>
            <a:r>
              <a:rPr lang="en-US" dirty="0" smtClean="0"/>
              <a:t>Support of mandated  Canadian government services including Federal Geospatial Platform and Open Data Portal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2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Statistics,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30768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Waveform data in archive from 1975 – 2015</a:t>
            </a:r>
          </a:p>
          <a:p>
            <a:pPr lvl="1"/>
            <a:r>
              <a:rPr lang="en-US" dirty="0" smtClean="0"/>
              <a:t>event data (early years) &amp; continuous data (later years)</a:t>
            </a:r>
          </a:p>
          <a:p>
            <a:pPr lvl="1"/>
            <a:r>
              <a:rPr lang="en-US" dirty="0" smtClean="0"/>
              <a:t>~23 TB total volume</a:t>
            </a:r>
          </a:p>
          <a:p>
            <a:pPr lvl="1"/>
            <a:r>
              <a:rPr lang="en-US" dirty="0" smtClean="0"/>
              <a:t>~2.5 TB/year (all data sources)</a:t>
            </a:r>
          </a:p>
          <a:p>
            <a:pPr lvl="2"/>
            <a:r>
              <a:rPr lang="en-US" dirty="0" smtClean="0"/>
              <a:t>CN ~110 GB/month</a:t>
            </a:r>
          </a:p>
          <a:p>
            <a:pPr lvl="2"/>
            <a:r>
              <a:rPr lang="en-US" dirty="0" smtClean="0"/>
              <a:t>PO ~ 16 GB/month</a:t>
            </a:r>
          </a:p>
          <a:p>
            <a:pPr lvl="2"/>
            <a:r>
              <a:rPr lang="en-US" dirty="0" smtClean="0"/>
              <a:t>WU ~ 23 GB/month</a:t>
            </a:r>
          </a:p>
          <a:p>
            <a:pPr lvl="1"/>
            <a:r>
              <a:rPr lang="en-US" dirty="0" smtClean="0"/>
              <a:t>Waveform data dissemination services</a:t>
            </a:r>
          </a:p>
          <a:p>
            <a:pPr lvl="2"/>
            <a:r>
              <a:rPr lang="en-US" dirty="0" smtClean="0"/>
              <a:t>waveform segments via </a:t>
            </a:r>
            <a:r>
              <a:rPr lang="en-US" dirty="0" err="1" smtClean="0"/>
              <a:t>autodrm</a:t>
            </a:r>
            <a:endParaRPr lang="en-US" dirty="0" smtClean="0"/>
          </a:p>
          <a:p>
            <a:pPr lvl="2"/>
            <a:r>
              <a:rPr lang="en-US" dirty="0" smtClean="0"/>
              <a:t>channel-day miniSEED files via ftp (later years only)</a:t>
            </a:r>
          </a:p>
          <a:p>
            <a:pPr lvl="2"/>
            <a:r>
              <a:rPr lang="en-US" dirty="0" smtClean="0"/>
              <a:t>FDSN web services in development</a:t>
            </a:r>
          </a:p>
          <a:p>
            <a:pPr lvl="2"/>
            <a:r>
              <a:rPr lang="en-US" dirty="0" smtClean="0"/>
              <a:t>continuous real-time data via ORB, CD and earthworm</a:t>
            </a:r>
          </a:p>
          <a:p>
            <a:pPr lvl="2"/>
            <a:r>
              <a:rPr lang="en-US" dirty="0" smtClean="0"/>
              <a:t>continuous real-time data via </a:t>
            </a:r>
            <a:r>
              <a:rPr lang="en-US" dirty="0" err="1" smtClean="0"/>
              <a:t>seedlink</a:t>
            </a:r>
            <a:r>
              <a:rPr lang="en-US" dirty="0" smtClean="0"/>
              <a:t> coming soon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5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047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United States</a:t>
            </a:r>
          </a:p>
          <a:p>
            <a:endParaRPr lang="en-US" sz="5400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11582" y="6515137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kumimoji="0" sz="1200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EarthCube All Hands Meeting - May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638292" y="2387600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 xmlns:mv="urn:schemas-microsoft-com:mac:vml">
      <p:transition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Status – US Seismic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ANSS Backbone</a:t>
            </a:r>
          </a:p>
          <a:p>
            <a:r>
              <a:rPr lang="en-US" dirty="0" smtClean="0"/>
              <a:t>US Regional Networks</a:t>
            </a:r>
          </a:p>
          <a:p>
            <a:r>
              <a:rPr lang="en-US" dirty="0" smtClean="0"/>
              <a:t>CEUSN</a:t>
            </a:r>
          </a:p>
          <a:p>
            <a:r>
              <a:rPr lang="en-US" dirty="0" smtClean="0"/>
              <a:t>Transportable Array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2015 FDSN Meetings  - Prague, Czech Republic - 26 June 2105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34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1487</TotalTime>
  <Words>1347</Words>
  <Application>Microsoft Macintosh PowerPoint</Application>
  <PresentationFormat>On-screen Show (4:3)</PresentationFormat>
  <Paragraphs>161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Status of Seismic Networks  in North America</vt:lpstr>
      <vt:lpstr>PowerPoint Presentation</vt:lpstr>
      <vt:lpstr>Current Status – Canadian Seismic Networks (weak motion only)</vt:lpstr>
      <vt:lpstr>Current Status – Canadian Seismic Networks (weak motion only)</vt:lpstr>
      <vt:lpstr>Current Plans – next 2-4 years</vt:lpstr>
      <vt:lpstr>Status of Data Center Activities</vt:lpstr>
      <vt:lpstr>Data Center Statistics, etc</vt:lpstr>
      <vt:lpstr>PowerPoint Presentation</vt:lpstr>
      <vt:lpstr>Current Status – US Seismic Networks</vt:lpstr>
      <vt:lpstr>Current Status – ANSS Backbone 95 stations</vt:lpstr>
      <vt:lpstr>Current Status – US Regional Nets 4,301 stations</vt:lpstr>
      <vt:lpstr>Current Status – Central and Eastern US Networks  (CEUSN)   325 stations</vt:lpstr>
      <vt:lpstr>Current Status – USArray Transportable Array 433 Stations</vt:lpstr>
      <vt:lpstr>Current Plans – next 2-4 years</vt:lpstr>
      <vt:lpstr>Status of Data Center Activities US Seismic Network Data is managed by three entities </vt:lpstr>
      <vt:lpstr>PowerPoint Presentation</vt:lpstr>
      <vt:lpstr>Current Status -  165 Stations with Real Time Tx capabilities -  Mexican National Seismic Network</vt:lpstr>
      <vt:lpstr>Current Status Broadband Mexican Network at SSN</vt:lpstr>
      <vt:lpstr>Current Plans – next 3 years</vt:lpstr>
      <vt:lpstr>Status of Data Center Activities</vt:lpstr>
      <vt:lpstr>Status of Data Center Activities</vt:lpstr>
    </vt:vector>
  </TitlesOfParts>
  <Company>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Improvements in Data Quality, Integration and Reliability: New Developments at the IRIS DMC</dc:title>
  <dc:creator>Tim Ahern</dc:creator>
  <cp:lastModifiedBy>Tim Ahern</cp:lastModifiedBy>
  <cp:revision>148</cp:revision>
  <dcterms:created xsi:type="dcterms:W3CDTF">2015-05-20T13:23:00Z</dcterms:created>
  <dcterms:modified xsi:type="dcterms:W3CDTF">2015-06-24T18:15:08Z</dcterms:modified>
</cp:coreProperties>
</file>