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1" r:id="rId3"/>
    <p:sldId id="257" r:id="rId4"/>
    <p:sldId id="268" r:id="rId5"/>
    <p:sldId id="270" r:id="rId6"/>
    <p:sldId id="258" r:id="rId7"/>
    <p:sldId id="266" r:id="rId8"/>
    <p:sldId id="272" r:id="rId9"/>
    <p:sldId id="271" r:id="rId10"/>
    <p:sldId id="263" r:id="rId11"/>
    <p:sldId id="273" r:id="rId12"/>
    <p:sldId id="275" r:id="rId13"/>
    <p:sldId id="276" r:id="rId14"/>
    <p:sldId id="277" r:id="rId15"/>
    <p:sldId id="278" r:id="rId16"/>
    <p:sldId id="274" r:id="rId17"/>
    <p:sldId id="279" r:id="rId18"/>
    <p:sldId id="262" r:id="rId19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FE13ABA-8135-44B1-B98D-B8F032AFFE7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4C46D9F-0857-4B45-B833-1C85021CB7F0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D22B3-8300-461B-AED1-51B365E195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46F9-3E90-436D-9297-094DC3A7B24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914930" cy="11593377"/>
          </a:xfrm>
          <a:prstGeom prst="rect">
            <a:avLst/>
          </a:prstGeom>
        </p:spPr>
        <p:txBody>
          <a:bodyPr lIns="89310" tIns="44656" rIns="89310" bIns="44656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0"/>
            <a:ext cx="12914930" cy="11593377"/>
          </a:xfrm>
          <a:prstGeom prst="rect">
            <a:avLst/>
          </a:prstGeom>
        </p:spPr>
        <p:txBody>
          <a:bodyPr lIns="89310" tIns="44656" rIns="89310" bIns="44656"/>
          <a:lstStyle/>
          <a:p>
            <a:pPr>
              <a:lnSpc>
                <a:spcPct val="100000"/>
              </a:lnSpc>
            </a:pPr>
            <a:fld id="{F1F161A1-D111-4131-A151-51B161E11171}" type="slidenum">
              <a:rPr lang="en-US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B3D26F7-059D-4951-B946-A03D89A3B9B6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ED17C2-D265-41B3-997B-D21F471AE0C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AD73CD-D5CB-4659-A00C-B0AADC8027A9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582B7B-B050-4118-B6F7-C0862A10AF93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74E504C-AB32-4B86-9660-EDE5FD60C820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DA946C-4E92-4E1E-BEB9-0A3AEB0C7D9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C254598-5AA1-4B23-A567-5A6E09FA2349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F08A0C-4110-4EF2-A9C1-BD165321B00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47A87D-8D2B-4B04-AE07-9D29948AA7A8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3F98F-189F-4A1B-990D-7D8F26FF367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E70AC95-7B27-491E-8BEE-8CEA50A77C17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16E8BF-9D42-4A23-8127-49D9081F883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A6CE80-8F9A-453E-B8C1-CCE7397C9DBD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784327-B694-4ADB-BB31-54EC958C1B8D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9E384A-726C-4A2B-973C-5BC452FA669F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BFB196-94B6-44C7-896C-CDF6AEAE983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63BC39F-F6B5-49EE-AAE4-E4B2B80BE9D1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5B73FD-8D60-4AD3-9431-1A3E3C303D6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4A73D2-60C4-4E72-BB00-3D485698AF4A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A320E-B45A-46A4-995A-6AF031C7152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F45BF6B-E49A-4F00-A686-F5313D35C957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32FA59-9272-49E1-B1DE-A1C65AED69F1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defPPr marL="432000" lvl="0" indent="-324000" algn="l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defPPr>
            <a:lvl1pPr marL="432000" lvl="0" indent="-324000" algn="l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1pPr>
            <a:lvl2pPr marL="864000" lvl="1" indent="-324000" algn="l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2pPr>
            <a:lvl3pPr marL="1295999" lvl="2" indent="-288000" algn="l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3pPr>
            <a:lvl4pPr marL="1728000" lvl="3" indent="-216000" algn="l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4pPr>
            <a:lvl5pPr marL="2160000" lvl="4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5pPr>
            <a:lvl6pPr marL="2592000" lvl="5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6pPr>
            <a:lvl7pPr marL="3024000" lvl="6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7pPr>
            <a:lvl8pPr marL="3456000" lvl="7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8pPr>
            <a:lvl9pPr marL="3887999" lvl="8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A9865AE-FA7C-444A-A221-14CFEAF1A6AA}" type="datetime1">
              <a:rPr lang="en-US" smtClean="0"/>
              <a:pPr lvl="0"/>
              <a:t>6/26/2015</a:t>
            </a:fld>
            <a:endParaRPr lang="en-US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B8E8297-01BC-4E9D-9C01-D22864839D9E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lvl="0" algn="ctr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Arial" pitchFamily="34"/>
          <a:ea typeface="WenQuanYi Micro Hei" pitchFamily="2"/>
          <a:cs typeface="Lohit Hindi" pitchFamily="2"/>
        </a:defRPr>
      </a:lvl1pPr>
    </p:titleStyle>
    <p:bodyStyle>
      <a:lvl1pPr lvl="0" algn="l" rt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Arial" pitchFamily="18"/>
        </a:defRPr>
      </a:lvl1pPr>
      <a:lvl2pPr lvl="1" algn="l" rtl="0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Arial" pitchFamily="18"/>
        </a:defRPr>
      </a:lvl2pPr>
      <a:lvl3pPr lvl="2" algn="l" rt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Arial" pitchFamily="18"/>
        </a:defRPr>
      </a:lvl3pPr>
      <a:lvl4pPr lvl="3" algn="l" rtl="0">
        <a:buSzPct val="75000"/>
        <a:buFont typeface="StarSymbol"/>
        <a:buChar char="–"/>
        <a:tabLst/>
        <a:defRPr lang="en-US" sz="3200" b="0" i="0" u="none" strike="noStrike" spc="0">
          <a:solidFill>
            <a:srgbClr val="000000"/>
          </a:solidFill>
          <a:latin typeface="Arial" pitchFamily="18"/>
        </a:defRPr>
      </a:lvl4pPr>
      <a:lvl5pPr lvl="4" algn="l" rt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Arial" pitchFamily="18"/>
        </a:defRPr>
      </a:lvl5pPr>
      <a:lvl6pPr lvl="5" algn="l" rtl="0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Arial" pitchFamily="18"/>
        </a:defRPr>
      </a:lvl6pPr>
      <a:lvl7pPr marL="0" marR="0" lvl="0" indent="0" algn="l" rtl="0" hangingPunct="0">
        <a:lnSpc>
          <a:spcPct val="100000"/>
        </a:lnSpc>
        <a:spcBef>
          <a:spcPts val="641"/>
        </a:spcBef>
        <a:spcAft>
          <a:spcPts val="0"/>
        </a:spcAft>
        <a:buSzPct val="100000"/>
        <a:buFont typeface="StarSymbol"/>
        <a:buChar char="•"/>
        <a:tabLst/>
        <a:defRPr lang="en-US" sz="3200" b="0" i="0" u="none" strike="noStrike" spc="0">
          <a:solidFill>
            <a:srgbClr val="000000"/>
          </a:solidFill>
          <a:latin typeface="Arial" pitchFamily="18"/>
        </a:defRPr>
      </a:lvl7pPr>
      <a:lvl8pPr marL="0" marR="0" lvl="1" indent="0" algn="l" rtl="0" hangingPunct="0">
        <a:lnSpc>
          <a:spcPct val="100000"/>
        </a:lnSpc>
        <a:spcBef>
          <a:spcPts val="561"/>
        </a:spcBef>
        <a:spcAft>
          <a:spcPts val="0"/>
        </a:spcAft>
        <a:buSzPct val="100000"/>
        <a:buFont typeface="StarSymbol"/>
        <a:buChar char="–"/>
        <a:tabLst/>
        <a:defRPr lang="en-US" sz="2800" b="0" i="0" u="none" strike="noStrike" spc="0">
          <a:solidFill>
            <a:srgbClr val="000000"/>
          </a:solidFill>
          <a:latin typeface="Arial" pitchFamily="18"/>
        </a:defRPr>
      </a:lvl8pPr>
      <a:lvl9pPr marL="0" marR="0" lvl="1" indent="0" rtl="0">
        <a:buSzPct val="100000"/>
        <a:buFont typeface="StarSymbol"/>
        <a:buChar char="–"/>
        <a:tabLst/>
        <a:defRPr lang="en-US" sz="2400" b="0" i="0" u="none" strike="noStrike" spc="0">
          <a:solidFill>
            <a:srgbClr val="000000"/>
          </a:solidFill>
          <a:latin typeface="Arial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spei.org/peop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295280"/>
            <a:ext cx="89150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solidFill>
                  <a:srgbClr val="1A1A4D"/>
                </a:solidFill>
              </a:rPr>
              <a:t>Updates on AfSC and Seismological Activities in Africa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1981080" y="3124079"/>
            <a:ext cx="5638320" cy="1447560"/>
          </a:xfrm>
        </p:spPr>
        <p:txBody>
          <a:bodyPr/>
          <a:lstStyle>
            <a:defPPr marL="432000" lvl="0" indent="-324000" algn="l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defPPr>
            <a:lvl1pPr marL="432000" lvl="0" indent="-324000" algn="l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1pPr>
            <a:lvl2pPr marL="864000" lvl="1" indent="-324000" algn="l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2pPr>
            <a:lvl3pPr marL="1295999" lvl="2" indent="-288000" algn="l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3pPr>
            <a:lvl4pPr marL="1728000" lvl="3" indent="-216000" algn="l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4pPr>
            <a:lvl5pPr marL="2160000" lvl="4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5pPr>
            <a:lvl6pPr marL="2592000" lvl="5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6pPr>
            <a:lvl7pPr marL="3024000" lvl="6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7pPr>
            <a:lvl8pPr marL="3456000" lvl="7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8pPr>
            <a:lvl9pPr marL="3887999" lvl="8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9pPr>
          </a:lstStyle>
          <a:p>
            <a:pPr marL="0" lvl="0" indent="0" algn="ctr" hangingPunct="1">
              <a:spcBef>
                <a:spcPts val="1599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1A1A4D"/>
                </a:solidFill>
                <a:latin typeface="Arial" pitchFamily="18"/>
              </a:rPr>
              <a:t>Atalay</a:t>
            </a:r>
            <a:r>
              <a:rPr lang="en-US" sz="2400" b="1" dirty="0">
                <a:solidFill>
                  <a:srgbClr val="1A1A4D"/>
                </a:solidFill>
                <a:latin typeface="Arial" pitchFamily="18"/>
              </a:rPr>
              <a:t> </a:t>
            </a:r>
            <a:r>
              <a:rPr lang="en-US" sz="2400" b="1" dirty="0" err="1">
                <a:solidFill>
                  <a:srgbClr val="1A1A4D"/>
                </a:solidFill>
                <a:latin typeface="Arial" pitchFamily="18"/>
              </a:rPr>
              <a:t>Ayele</a:t>
            </a:r>
            <a:r>
              <a:rPr lang="en-US" sz="2400" b="1" dirty="0">
                <a:solidFill>
                  <a:srgbClr val="1A1A4D"/>
                </a:solidFill>
                <a:latin typeface="Arial" pitchFamily="18"/>
              </a:rPr>
              <a:t> &amp;</a:t>
            </a:r>
          </a:p>
          <a:p>
            <a:pPr marL="0" lvl="0" indent="0" algn="ctr" hangingPunct="1">
              <a:spcBef>
                <a:spcPts val="1599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A1A4D"/>
                </a:solidFill>
                <a:latin typeface="Arial" pitchFamily="18"/>
              </a:rPr>
              <a:t>Michelle </a:t>
            </a:r>
            <a:r>
              <a:rPr lang="en-US" sz="2400" b="1" dirty="0" err="1">
                <a:solidFill>
                  <a:srgbClr val="1A1A4D"/>
                </a:solidFill>
                <a:latin typeface="Arial" pitchFamily="18"/>
              </a:rPr>
              <a:t>Grobbelaar</a:t>
            </a:r>
            <a:endParaRPr lang="en-US" sz="2400" b="1" dirty="0">
              <a:solidFill>
                <a:srgbClr val="1A1A4D"/>
              </a:solidFill>
              <a:latin typeface="Arial" pitchFamily="1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48720" y="152280"/>
            <a:ext cx="1088280" cy="108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UGG2015-banner_v01-1024pi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5483352"/>
            <a:ext cx="3118104" cy="1374648"/>
          </a:xfrm>
          <a:prstGeom prst="rect">
            <a:avLst/>
          </a:prstGeom>
        </p:spPr>
      </p:pic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04800" y="5562600"/>
            <a:ext cx="2590799" cy="1117600"/>
            <a:chOff x="6092825" y="115888"/>
            <a:chExt cx="2701832" cy="111674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2825" y="115888"/>
              <a:ext cx="2655888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96336" y="116632"/>
              <a:ext cx="1198321" cy="11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4800"/>
            <a:ext cx="89150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solidFill>
                  <a:srgbClr val="1A1A4D"/>
                </a:solidFill>
              </a:rPr>
              <a:t>ESARSWG capacity building</a:t>
            </a:r>
            <a:endParaRPr lang="en-US" sz="4000" b="1" dirty="0">
              <a:solidFill>
                <a:srgbClr val="1A1A4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572000" cy="34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:\Photos\CIMG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Analyst workshop in Bulawayo (Zimbabwe), 2005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334000"/>
            <a:ext cx="431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Mozambique bulletin workshop, May 11-16, 2015 held in Maputo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89150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solidFill>
                  <a:srgbClr val="1A1A4D"/>
                </a:solidFill>
              </a:rPr>
              <a:t>Regional collaborations</a:t>
            </a:r>
            <a:endParaRPr lang="en-US" sz="4000" b="1" dirty="0">
              <a:solidFill>
                <a:srgbClr val="1A1A4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53964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0" y="22098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More on resource sharing and PG training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4038600"/>
            <a:ext cx="4321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Supported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AfSC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meetings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76400"/>
            <a:ext cx="5033962" cy="393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89150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solidFill>
                  <a:srgbClr val="1A1A4D"/>
                </a:solidFill>
              </a:rPr>
              <a:t>Regional collaborations</a:t>
            </a:r>
            <a:endParaRPr lang="en-US" sz="4000" b="1" dirty="0">
              <a:solidFill>
                <a:srgbClr val="1A1A4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60727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00200"/>
            <a:ext cx="7010400" cy="42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144000" cy="914400"/>
          </a:xfrm>
        </p:spPr>
        <p:txBody>
          <a:bodyPr/>
          <a:lstStyle/>
          <a:p>
            <a:r>
              <a:rPr lang="en-US" sz="3600" dirty="0" smtClean="0"/>
              <a:t>Ethiopian Seismic Station Network (ESSN)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5035062" cy="50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39815" y="2971800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DESE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5257801"/>
            <a:ext cx="721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ARBA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2362201" y="5562601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DILA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2532185" y="5029201"/>
            <a:ext cx="67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COFE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1969477" y="3581400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ANKE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114800" y="3962400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HARA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3200402" y="3124201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SEME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1828800" y="4114800"/>
            <a:ext cx="534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AAE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899139" y="4343400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FURI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2362201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purple triangles are the locations of the nine seismic stations running in Ethiopia </a:t>
            </a:r>
            <a:endParaRPr lang="en-US" dirty="0"/>
          </a:p>
        </p:txBody>
      </p:sp>
      <p:pic>
        <p:nvPicPr>
          <p:cNvPr id="17" name="Picture 8" descr="IMG_4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277" y="990601"/>
            <a:ext cx="1969477" cy="147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E:\ESSN_Field_pictures\kofele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738" y="4648200"/>
            <a:ext cx="1195754" cy="172720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 bwMode="auto">
          <a:xfrm rot="5400000" flipH="1" flipV="1">
            <a:off x="3344008" y="2306516"/>
            <a:ext cx="838200" cy="49236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4009292" y="4191000"/>
            <a:ext cx="1547446" cy="1219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143000"/>
          <a:ext cx="8534402" cy="3930378"/>
        </p:xfrm>
        <a:graphic>
          <a:graphicData uri="http://schemas.openxmlformats.org/drawingml/2006/table">
            <a:tbl>
              <a:tblPr/>
              <a:tblGrid>
                <a:gridCol w="526359"/>
                <a:gridCol w="1180497"/>
                <a:gridCol w="1502059"/>
                <a:gridCol w="1228958"/>
                <a:gridCol w="1092407"/>
                <a:gridCol w="1570336"/>
                <a:gridCol w="1433786"/>
              </a:tblGrid>
              <a:tr h="33207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</a:rPr>
                        <a:t>No.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</a:rPr>
                        <a:t>Stat. code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</a:rPr>
                        <a:t>Sensor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</a:rPr>
                        <a:t>Digitizer</a:t>
                      </a:r>
                      <a:endParaRPr lang="en-GB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</a:rPr>
                        <a:t>Period</a:t>
                      </a:r>
                      <a:endParaRPr lang="en-GB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</a:rPr>
                        <a:t>affiliation</a:t>
                      </a:r>
                      <a:endParaRPr lang="en-GB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</a:rPr>
                        <a:t>status</a:t>
                      </a:r>
                      <a:endParaRPr lang="en-GB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AAE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CMG-3T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RT130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100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AA + ESSN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working</a:t>
                      </a:r>
                      <a:endParaRPr lang="en-GB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ANKE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Trillium co.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RT130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120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AA+ ESSN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working</a:t>
                      </a:r>
                      <a:endParaRPr lang="en-GB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3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ARBA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CMG-3ESP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Taurus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60 sec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ESSN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Vandalized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COFE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Le-3d/5sec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latin typeface="Times New Roman"/>
                          <a:ea typeface="Times New Roman"/>
                        </a:rPr>
                        <a:t>RefT</a:t>
                      </a:r>
                      <a:r>
                        <a:rPr lang="en-GB" sz="1800" dirty="0">
                          <a:latin typeface="Times New Roman"/>
                          <a:ea typeface="Times New Roman"/>
                        </a:rPr>
                        <a:t>. DAS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5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ESSN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Working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1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DESE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Le-3d/20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RT130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20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AA + ESSN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working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DILA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Trillium co.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Taurus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120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ESSN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working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1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FURI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STS1, STS2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Q330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350, 120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USGS/CTBT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working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HARA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CMG-3ESP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Taurus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60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ESSN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working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SEME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Trillium co.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</a:rPr>
                        <a:t>Taurus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120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</a:rPr>
                        <a:t>ESSN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working</a:t>
                      </a:r>
                      <a:endParaRPr lang="en-GB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5853" y="357168"/>
            <a:ext cx="642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Details of the seismic station network in Ethiopia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5715040" cy="435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571480"/>
            <a:ext cx="4308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Access for real-time data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15141" y="2143118"/>
            <a:ext cx="12763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FURI</a:t>
            </a:r>
          </a:p>
          <a:p>
            <a:r>
              <a:rPr lang="en-GB" sz="3200" b="1" dirty="0" smtClean="0"/>
              <a:t>AAE</a:t>
            </a:r>
          </a:p>
          <a:p>
            <a:r>
              <a:rPr lang="en-GB" sz="3200" b="1" dirty="0" smtClean="0"/>
              <a:t>DESE</a:t>
            </a:r>
          </a:p>
          <a:p>
            <a:r>
              <a:rPr lang="en-GB" sz="3200" b="1" dirty="0" smtClean="0"/>
              <a:t>HARA</a:t>
            </a:r>
          </a:p>
          <a:p>
            <a:r>
              <a:rPr lang="en-GB" sz="3200" b="1" dirty="0" smtClean="0">
                <a:solidFill>
                  <a:srgbClr val="0070C0"/>
                </a:solidFill>
              </a:rPr>
              <a:t>ATD</a:t>
            </a:r>
          </a:p>
          <a:p>
            <a:r>
              <a:rPr lang="en-GB" sz="3200" b="1" dirty="0" smtClean="0">
                <a:solidFill>
                  <a:srgbClr val="0070C0"/>
                </a:solidFill>
              </a:rPr>
              <a:t>KMBO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867400"/>
            <a:ext cx="378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the help of Richard </a:t>
            </a:r>
            <a:r>
              <a:rPr lang="en-GB" dirty="0" err="1" smtClean="0"/>
              <a:t>Luckett</a:t>
            </a:r>
            <a:r>
              <a:rPr lang="en-GB" dirty="0" smtClean="0"/>
              <a:t> (BGS)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81000"/>
            <a:ext cx="3571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There is tremendous seismological activity in Africa but not coordinated enough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Number of experts is improving</a:t>
            </a:r>
          </a:p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Number &amp; quality of Seismic stations are improving 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81000"/>
            <a:ext cx="3196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Challenges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b="1" dirty="0" smtClean="0">
                <a:solidFill>
                  <a:srgbClr val="C00000"/>
                </a:solidFill>
              </a:rPr>
              <a:t>- 	Maintenance </a:t>
            </a:r>
            <a:r>
              <a:rPr lang="en-US" sz="4000" b="1" dirty="0" smtClean="0">
                <a:solidFill>
                  <a:srgbClr val="C00000"/>
                </a:solidFill>
              </a:rPr>
              <a:t>of facilities and lack of local </a:t>
            </a:r>
            <a:r>
              <a:rPr lang="en-US" sz="4000" b="1" dirty="0" smtClean="0">
                <a:solidFill>
                  <a:srgbClr val="C00000"/>
                </a:solidFill>
              </a:rPr>
              <a:t>funding</a:t>
            </a:r>
          </a:p>
          <a:p>
            <a:pPr marL="742950" indent="-742950"/>
            <a:r>
              <a:rPr lang="en-US" sz="4000" b="1" dirty="0" smtClean="0">
                <a:solidFill>
                  <a:srgbClr val="C00000"/>
                </a:solidFill>
              </a:rPr>
              <a:t>- 	Data </a:t>
            </a:r>
            <a:r>
              <a:rPr lang="en-US" sz="4000" b="1" dirty="0" smtClean="0">
                <a:solidFill>
                  <a:srgbClr val="C00000"/>
                </a:solidFill>
              </a:rPr>
              <a:t>archiving</a:t>
            </a:r>
          </a:p>
          <a:p>
            <a:pPr marL="742950" indent="-742950"/>
            <a:r>
              <a:rPr lang="en-US" sz="4000" b="1" dirty="0" smtClean="0">
                <a:solidFill>
                  <a:srgbClr val="C00000"/>
                </a:solidFill>
              </a:rPr>
              <a:t>- 	Lack </a:t>
            </a:r>
            <a:r>
              <a:rPr lang="en-US" sz="4000" b="1" dirty="0" smtClean="0">
                <a:solidFill>
                  <a:srgbClr val="C00000"/>
                </a:solidFill>
              </a:rPr>
              <a:t>of real-time data and unable to maintain standard Seismological Practice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icle-2445615-188A8AA500000578-349_964x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473530" cy="5279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After 2/3 of the earth covered by ocean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9150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solidFill>
                  <a:srgbClr val="1A1A4D"/>
                </a:solidFill>
              </a:rPr>
              <a:t>African Seismological Commission (</a:t>
            </a:r>
            <a:r>
              <a:rPr lang="en-US" sz="4000" b="1" dirty="0" err="1" smtClean="0">
                <a:solidFill>
                  <a:srgbClr val="1A1A4D"/>
                </a:solidFill>
              </a:rPr>
              <a:t>AfSC</a:t>
            </a:r>
            <a:r>
              <a:rPr lang="en-US" sz="4000" b="1" dirty="0" smtClean="0">
                <a:solidFill>
                  <a:srgbClr val="1A1A4D"/>
                </a:solidFill>
              </a:rPr>
              <a:t>)</a:t>
            </a:r>
            <a:endParaRPr lang="en-US" sz="4000" b="1" dirty="0">
              <a:solidFill>
                <a:srgbClr val="1A1A4D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85800" y="1447800"/>
            <a:ext cx="7162800" cy="1295400"/>
          </a:xfrm>
        </p:spPr>
        <p:txBody>
          <a:bodyPr/>
          <a:lstStyle>
            <a:defPPr marL="432000" lvl="0" indent="-324000" algn="l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defPPr>
            <a:lvl1pPr marL="432000" lvl="0" indent="-324000" algn="l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1pPr>
            <a:lvl2pPr marL="864000" lvl="1" indent="-324000" algn="l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2pPr>
            <a:lvl3pPr marL="1295999" lvl="2" indent="-288000" algn="l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3pPr>
            <a:lvl4pPr marL="1728000" lvl="3" indent="-216000" algn="l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4pPr>
            <a:lvl5pPr marL="2160000" lvl="4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5pPr>
            <a:lvl6pPr marL="2592000" lvl="5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6pPr>
            <a:lvl7pPr marL="3024000" lvl="6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7pPr>
            <a:lvl8pPr marL="3456000" lvl="7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8pPr>
            <a:lvl9pPr marL="3887999" lvl="8" indent="-216000" algn="l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WenQuanYi Micro Hei" pitchFamily="2"/>
                <a:cs typeface="Lohit Hindi" pitchFamily="2"/>
              </a:defRPr>
            </a:lvl9pPr>
          </a:lstStyle>
          <a:p>
            <a:pPr marL="0" lvl="0" indent="0" hangingPunct="1">
              <a:spcBef>
                <a:spcPts val="1599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1A1A4D"/>
                </a:solidFill>
                <a:latin typeface="Arial" pitchFamily="18"/>
              </a:rPr>
              <a:t>AfSC</a:t>
            </a:r>
            <a:r>
              <a:rPr lang="en-US" sz="2800" b="1" dirty="0" smtClean="0">
                <a:solidFill>
                  <a:srgbClr val="1A1A4D"/>
                </a:solidFill>
                <a:latin typeface="Arial" pitchFamily="18"/>
              </a:rPr>
              <a:t> was established on January 22, 2014 in Johannesburg, South Africa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048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599"/>
              </a:spcBef>
            </a:pPr>
            <a:r>
              <a:rPr lang="en-US" sz="2800" b="1" dirty="0" smtClean="0">
                <a:solidFill>
                  <a:srgbClr val="1A1A4D"/>
                </a:solidFill>
                <a:latin typeface="Arial" pitchFamily="18"/>
              </a:rPr>
              <a:t>Current Office bearers: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879502"/>
            <a:ext cx="472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</a:rPr>
              <a:t>President: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Atalay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Ayele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</a:rPr>
              <a:t> (Ethiopia)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</a:rPr>
              <a:t>1st Vice President: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Bekoa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Ateba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</a:rPr>
              <a:t> (Cameroon)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</a:rPr>
              <a:t>2nd Vice President: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Ahmed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Hosny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 Ali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</a:rPr>
              <a:t> (Egypt)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</a:rPr>
              <a:t>Secretary: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Michelle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Grobbelaar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</a:rPr>
              <a:t> (South Africa)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</a:rPr>
              <a:t>Representative: 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Paulina </a:t>
            </a:r>
            <a:r>
              <a:rPr kumimoji="0" lang="en-US" altLang="zh-CN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  <a:hlinkClick r:id="rId3"/>
              </a:rPr>
              <a:t>Amponsah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Lohit Hindi" charset="-128"/>
                <a:cs typeface="Arial" pitchFamily="34" charset="0"/>
              </a:rPr>
              <a:t> (Ghana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3200400"/>
            <a:ext cx="3241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1A1A4D"/>
                </a:solidFill>
                <a:latin typeface="Arial" pitchFamily="18"/>
              </a:rPr>
              <a:t>Current progress: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599" y="3810000"/>
            <a:ext cx="4343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website</a:t>
            </a:r>
          </a:p>
          <a:p>
            <a:pPr>
              <a:buFontTx/>
              <a:buChar char="-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first general assembly (we now have two bids, one from Zimbabwe and another from Egypt)</a:t>
            </a:r>
          </a:p>
          <a:p>
            <a:pPr>
              <a:buFontTx/>
              <a:buChar char="-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- scientific program for the general assembly is in progress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9150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solidFill>
                  <a:srgbClr val="1A1A4D"/>
                </a:solidFill>
              </a:rPr>
              <a:t>Justifications </a:t>
            </a:r>
            <a:endParaRPr lang="en-US" sz="4000" b="1" dirty="0">
              <a:solidFill>
                <a:srgbClr val="1A1A4D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110844" cy="364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22860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1529453" cy="122356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3003227" cy="225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map_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29648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1447800"/>
            <a:ext cx="286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ISC 2011 catalogue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9150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solidFill>
                  <a:srgbClr val="1A1A4D"/>
                </a:solidFill>
              </a:rPr>
              <a:t>South Africa Seismic Network</a:t>
            </a:r>
            <a:endParaRPr lang="en-US" sz="4000" b="1" dirty="0">
              <a:solidFill>
                <a:srgbClr val="1A1A4D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6503897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638800"/>
            <a:ext cx="689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also seismological activities in Botswana, Namibia and Angola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2209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Saunders, 2007 (FDSN report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9150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solidFill>
                  <a:srgbClr val="1A1A4D"/>
                </a:solidFill>
              </a:rPr>
              <a:t>Cameroon Volcanic line</a:t>
            </a:r>
            <a:endParaRPr lang="en-US" sz="4000" b="1" dirty="0">
              <a:solidFill>
                <a:srgbClr val="1A1A4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4398494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1600200"/>
            <a:ext cx="208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Koch et al., 2011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819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lot of seismological activities in Cameroon, Nigeria, Ghana, Senegal etc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8915400" cy="11431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 dirty="0" smtClean="0">
                <a:solidFill>
                  <a:srgbClr val="1A1A4D"/>
                </a:solidFill>
              </a:rPr>
              <a:t>North African Group for Earthquake &amp; Tsunami studies (NAGET)</a:t>
            </a:r>
            <a:endParaRPr lang="en-US" sz="4000" b="1" dirty="0">
              <a:solidFill>
                <a:srgbClr val="1A1A4D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1"/>
            <a:ext cx="672009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8077200" cy="46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612" y="152400"/>
            <a:ext cx="8910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North Africa Seismological Community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943600"/>
            <a:ext cx="7132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North Africa GEM workshop in Rabat , 2011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ESARSWG (Eastern and Southern Africa Seismological working Group)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450724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86400" y="2514600"/>
            <a:ext cx="20473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Eritrea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Ethiopia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Kenya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Malawi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Mozambique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Tanzania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Zambia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Mozambique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828800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(supported by ISP since 1993)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429</Words>
  <Application>Microsoft Office PowerPoint</Application>
  <PresentationFormat>On-screen Show (4:3)</PresentationFormat>
  <Paragraphs>149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Title and Content</vt:lpstr>
      <vt:lpstr>Updates on AfSC and Seismological Activities in Africa</vt:lpstr>
      <vt:lpstr>African Seismological Commission (AfSC)</vt:lpstr>
      <vt:lpstr>Justifications </vt:lpstr>
      <vt:lpstr>Slide 4</vt:lpstr>
      <vt:lpstr>South Africa Seismic Network</vt:lpstr>
      <vt:lpstr>Cameroon Volcanic line</vt:lpstr>
      <vt:lpstr>North African Group for Earthquake &amp; Tsunami studies (NAGET)</vt:lpstr>
      <vt:lpstr>Slide 8</vt:lpstr>
      <vt:lpstr>Slide 9</vt:lpstr>
      <vt:lpstr>ESARSWG capacity building</vt:lpstr>
      <vt:lpstr>Regional collaborations</vt:lpstr>
      <vt:lpstr>Regional collaborations</vt:lpstr>
      <vt:lpstr>Ethiopian Seismic Station Network (ESSN)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on AfSC and Seismological Activities in Africa</dc:title>
  <dc:creator>atalayayele</dc:creator>
  <cp:lastModifiedBy>atalayayele</cp:lastModifiedBy>
  <cp:revision>19</cp:revision>
  <dcterms:modified xsi:type="dcterms:W3CDTF">2015-06-26T13:09:10Z</dcterms:modified>
</cp:coreProperties>
</file>