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4" r:id="rId2"/>
    <p:sldId id="276" r:id="rId3"/>
    <p:sldId id="265" r:id="rId4"/>
    <p:sldId id="275" r:id="rId5"/>
    <p:sldId id="27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6"/>
    <p:restoredTop sz="94631"/>
  </p:normalViewPr>
  <p:slideViewPr>
    <p:cSldViewPr snapToGrid="0" snapToObjects="1">
      <p:cViewPr varScale="1">
        <p:scale>
          <a:sx n="92" d="100"/>
          <a:sy n="92" d="100"/>
        </p:scale>
        <p:origin x="57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F664D2-BEE7-164B-AF81-40A881821823}" type="datetimeFigureOut">
              <a:rPr lang="en-US" smtClean="0"/>
              <a:t>7/15/19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6C066-D338-9E42-A298-6CBBC3F58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533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C5CEF0-1EDF-BC4F-AC60-9248D2F48E73}" type="slidenum">
              <a:rPr lang="es-ES"/>
              <a:pPr>
                <a:defRPr/>
              </a:pPr>
              <a:t>1</a:t>
            </a:fld>
            <a:endParaRPr lang="es-ES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C5CEF0-1EDF-BC4F-AC60-9248D2F48E73}" type="slidenum">
              <a:rPr lang="es-ES"/>
              <a:pPr>
                <a:defRPr/>
              </a:pPr>
              <a:t>2</a:t>
            </a:fld>
            <a:endParaRPr lang="es-ES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0128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C5CEF0-1EDF-BC4F-AC60-9248D2F48E73}" type="slidenum">
              <a:rPr lang="es-ES"/>
              <a:pPr>
                <a:defRPr/>
              </a:pPr>
              <a:t>3</a:t>
            </a:fld>
            <a:endParaRPr lang="es-ES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C5CEF0-1EDF-BC4F-AC60-9248D2F48E73}" type="slidenum">
              <a:rPr lang="es-ES"/>
              <a:pPr>
                <a:defRPr/>
              </a:pPr>
              <a:t>4</a:t>
            </a:fld>
            <a:endParaRPr lang="es-ES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39768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C5CEF0-1EDF-BC4F-AC60-9248D2F48E73}" type="slidenum">
              <a:rPr lang="es-ES"/>
              <a:pPr>
                <a:defRPr/>
              </a:pPr>
              <a:t>5</a:t>
            </a:fld>
            <a:endParaRPr lang="es-ES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5919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52AA-3E94-C547-BD4A-42A30861CC78}" type="datetimeFigureOut">
              <a:rPr lang="en-US" smtClean="0"/>
              <a:t>7/15/19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E4FE1-E4C7-F34A-AA08-A31C99A18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398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52AA-3E94-C547-BD4A-42A30861CC78}" type="datetimeFigureOut">
              <a:rPr lang="en-US" smtClean="0"/>
              <a:t>7/15/19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E4FE1-E4C7-F34A-AA08-A31C99A18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644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52AA-3E94-C547-BD4A-42A30861CC78}" type="datetimeFigureOut">
              <a:rPr lang="en-US" smtClean="0"/>
              <a:t>7/15/19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E4FE1-E4C7-F34A-AA08-A31C99A18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393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52AA-3E94-C547-BD4A-42A30861CC78}" type="datetimeFigureOut">
              <a:rPr lang="en-US" smtClean="0"/>
              <a:t>7/15/19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E4FE1-E4C7-F34A-AA08-A31C99A18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877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52AA-3E94-C547-BD4A-42A30861CC78}" type="datetimeFigureOut">
              <a:rPr lang="en-US" smtClean="0"/>
              <a:t>7/15/19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E4FE1-E4C7-F34A-AA08-A31C99A18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790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52AA-3E94-C547-BD4A-42A30861CC78}" type="datetimeFigureOut">
              <a:rPr lang="en-US" smtClean="0"/>
              <a:t>7/15/19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E4FE1-E4C7-F34A-AA08-A31C99A18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858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52AA-3E94-C547-BD4A-42A30861CC78}" type="datetimeFigureOut">
              <a:rPr lang="en-US" smtClean="0"/>
              <a:t>7/15/19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E4FE1-E4C7-F34A-AA08-A31C99A18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850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52AA-3E94-C547-BD4A-42A30861CC78}" type="datetimeFigureOut">
              <a:rPr lang="en-US" smtClean="0"/>
              <a:t>7/15/19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E4FE1-E4C7-F34A-AA08-A31C99A18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210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52AA-3E94-C547-BD4A-42A30861CC78}" type="datetimeFigureOut">
              <a:rPr lang="en-US" smtClean="0"/>
              <a:t>7/15/19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E4FE1-E4C7-F34A-AA08-A31C99A18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213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52AA-3E94-C547-BD4A-42A30861CC78}" type="datetimeFigureOut">
              <a:rPr lang="en-US" smtClean="0"/>
              <a:t>7/15/19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E4FE1-E4C7-F34A-AA08-A31C99A18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867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52AA-3E94-C547-BD4A-42A30861CC78}" type="datetimeFigureOut">
              <a:rPr lang="en-US" smtClean="0"/>
              <a:t>7/15/19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E4FE1-E4C7-F34A-AA08-A31C99A18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63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F52AA-3E94-C547-BD4A-42A30861CC78}" type="datetimeFigureOut">
              <a:rPr lang="en-US" smtClean="0"/>
              <a:t>7/15/19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E4FE1-E4C7-F34A-AA08-A31C99A18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591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82" name="Picture 2"/>
          <p:cNvPicPr>
            <a:picLocks noGrp="1" noChangeAspect="1" noChangeArrowheads="1"/>
          </p:cNvPicPr>
          <p:nvPr>
            <p:ph type="title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333375"/>
            <a:ext cx="1879600" cy="955675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00B8FF"/>
                </a:solidFill>
              </a14:hiddenFill>
            </a:ext>
          </a:extLst>
        </p:spPr>
      </p:pic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2362200" y="609600"/>
            <a:ext cx="6781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s-ES" sz="2000" dirty="0" err="1">
                <a:latin typeface="Impact" charset="0"/>
              </a:rPr>
              <a:t>Federation</a:t>
            </a:r>
            <a:r>
              <a:rPr lang="es-ES" sz="2000" dirty="0">
                <a:latin typeface="Impact" charset="0"/>
              </a:rPr>
              <a:t> of Digital </a:t>
            </a:r>
            <a:r>
              <a:rPr lang="es-ES" sz="2000" dirty="0" err="1">
                <a:latin typeface="Impact" charset="0"/>
              </a:rPr>
              <a:t>Broad</a:t>
            </a:r>
            <a:r>
              <a:rPr lang="es-ES" sz="2000" dirty="0">
                <a:latin typeface="Impact" charset="0"/>
              </a:rPr>
              <a:t>-Band </a:t>
            </a:r>
            <a:r>
              <a:rPr lang="es-ES" sz="2000" dirty="0" err="1">
                <a:latin typeface="Impact" charset="0"/>
              </a:rPr>
              <a:t>Seismograph</a:t>
            </a:r>
            <a:r>
              <a:rPr lang="es-ES" sz="2000" dirty="0">
                <a:latin typeface="Impact" charset="0"/>
              </a:rPr>
              <a:t> Networks</a:t>
            </a:r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1600200" y="17526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174085" name="Rectangle 5"/>
          <p:cNvSpPr>
            <a:spLocks noChangeArrowheads="1"/>
          </p:cNvSpPr>
          <p:nvPr/>
        </p:nvSpPr>
        <p:spPr bwMode="auto">
          <a:xfrm>
            <a:off x="1295400" y="168751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latin typeface="Helvetica" charset="0"/>
              <a:cs typeface="+mn-cs"/>
            </a:endParaRPr>
          </a:p>
        </p:txBody>
      </p:sp>
      <p:sp>
        <p:nvSpPr>
          <p:cNvPr id="174088" name="Rectangle 8"/>
          <p:cNvSpPr>
            <a:spLocks noChangeArrowheads="1"/>
          </p:cNvSpPr>
          <p:nvPr/>
        </p:nvSpPr>
        <p:spPr bwMode="auto">
          <a:xfrm>
            <a:off x="198438" y="1761205"/>
            <a:ext cx="8716962" cy="3462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chemeClr val="accent1"/>
                </a:solidFill>
                <a:latin typeface="+mj-lt"/>
                <a:cs typeface="+mn-cs"/>
              </a:rPr>
              <a:t>FDSN Working Group </a:t>
            </a:r>
            <a:r>
              <a:rPr lang="en-US" sz="3600" b="1" dirty="0">
                <a:solidFill>
                  <a:schemeClr val="accent1"/>
                </a:solidFill>
                <a:latin typeface="+mj-lt"/>
              </a:rPr>
              <a:t>I</a:t>
            </a:r>
            <a:r>
              <a:rPr lang="en-US" sz="3600" b="1" dirty="0">
                <a:solidFill>
                  <a:schemeClr val="accent1"/>
                </a:solidFill>
                <a:latin typeface="+mj-lt"/>
                <a:cs typeface="+mn-cs"/>
              </a:rPr>
              <a:t>V</a:t>
            </a:r>
          </a:p>
          <a:p>
            <a:pPr algn="ctr">
              <a:defRPr/>
            </a:pPr>
            <a:r>
              <a:rPr lang="en-US" sz="3600" b="1" dirty="0">
                <a:solidFill>
                  <a:schemeClr val="accent1"/>
                </a:solidFill>
                <a:latin typeface="+mj-lt"/>
              </a:rPr>
              <a:t>CTBTO Relations</a:t>
            </a:r>
          </a:p>
          <a:p>
            <a:pPr>
              <a:defRPr/>
            </a:pPr>
            <a:endParaRPr lang="en-US" sz="3100" i="1" dirty="0">
              <a:latin typeface="Impact" charset="0"/>
              <a:cs typeface="+mn-cs"/>
            </a:endParaRPr>
          </a:p>
          <a:p>
            <a:pPr algn="ctr">
              <a:defRPr/>
            </a:pPr>
            <a:r>
              <a:rPr lang="en-US" sz="3200" dirty="0" err="1"/>
              <a:t>Istv</a:t>
            </a:r>
            <a:r>
              <a:rPr lang="en-US" altLang="ja-JP" sz="3200" dirty="0" err="1"/>
              <a:t>án</a:t>
            </a:r>
            <a:r>
              <a:rPr lang="en-US" altLang="ja-JP" sz="3200" dirty="0"/>
              <a:t> </a:t>
            </a:r>
            <a:r>
              <a:rPr lang="en-US" altLang="ja-JP" sz="3200" dirty="0" err="1"/>
              <a:t>Bondár</a:t>
            </a:r>
            <a:endParaRPr lang="en-US" sz="3200" dirty="0"/>
          </a:p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  <a:p>
            <a:pPr algn="ctr">
              <a:defRPr/>
            </a:pPr>
            <a:r>
              <a:rPr lang="en-US" sz="2400" dirty="0"/>
              <a:t>IUGG General Assembly</a:t>
            </a:r>
          </a:p>
          <a:p>
            <a:pPr algn="ctr">
              <a:defRPr/>
            </a:pPr>
            <a:r>
              <a:rPr lang="en-US" sz="2400" dirty="0"/>
              <a:t>Montreal, Canada, 15 July 2019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3119CB-DF40-EA4C-BF1E-08947D936173}" type="slidenum">
              <a:rPr lang="es-ES" smtClean="0"/>
              <a:pPr>
                <a:defRPr/>
              </a:pPr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97995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82" name="Picture 2"/>
          <p:cNvPicPr>
            <a:picLocks noGrp="1" noChangeAspect="1" noChangeArrowheads="1"/>
          </p:cNvPicPr>
          <p:nvPr>
            <p:ph type="title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333375"/>
            <a:ext cx="1879600" cy="955675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00B8FF"/>
                </a:solidFill>
              </a14:hiddenFill>
            </a:ext>
          </a:extLst>
        </p:spPr>
      </p:pic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2362200" y="609600"/>
            <a:ext cx="6781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s-ES" sz="2000" dirty="0" err="1">
                <a:latin typeface="Impact" charset="0"/>
              </a:rPr>
              <a:t>Federation</a:t>
            </a:r>
            <a:r>
              <a:rPr lang="es-ES" sz="2000" dirty="0">
                <a:latin typeface="Impact" charset="0"/>
              </a:rPr>
              <a:t> of Digital </a:t>
            </a:r>
            <a:r>
              <a:rPr lang="es-ES" sz="2000" dirty="0" err="1">
                <a:latin typeface="Impact" charset="0"/>
              </a:rPr>
              <a:t>Broad</a:t>
            </a:r>
            <a:r>
              <a:rPr lang="es-ES" sz="2000" dirty="0">
                <a:latin typeface="Impact" charset="0"/>
              </a:rPr>
              <a:t>-Band </a:t>
            </a:r>
            <a:r>
              <a:rPr lang="es-ES" sz="2000" dirty="0" err="1">
                <a:latin typeface="Impact" charset="0"/>
              </a:rPr>
              <a:t>Seismograph</a:t>
            </a:r>
            <a:r>
              <a:rPr lang="es-ES" sz="2000" dirty="0">
                <a:latin typeface="Impact" charset="0"/>
              </a:rPr>
              <a:t> Networks</a:t>
            </a:r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1600200" y="17526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174085" name="Rectangle 5"/>
          <p:cNvSpPr>
            <a:spLocks noChangeArrowheads="1"/>
          </p:cNvSpPr>
          <p:nvPr/>
        </p:nvSpPr>
        <p:spPr bwMode="auto">
          <a:xfrm>
            <a:off x="1295400" y="168751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latin typeface="Helvetica" charset="0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3119CB-DF40-EA4C-BF1E-08947D936173}" type="slidenum">
              <a:rPr lang="es-ES" smtClean="0"/>
              <a:pPr>
                <a:defRPr/>
              </a:pPr>
              <a:t>2</a:t>
            </a:fld>
            <a:endParaRPr lang="es-E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17549" y="1468582"/>
            <a:ext cx="8861274" cy="516716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55121" indent="-457200"/>
            <a:r>
              <a:rPr lang="en-GB" sz="2800" dirty="0">
                <a:solidFill>
                  <a:schemeClr val="accent1"/>
                </a:solidFill>
              </a:rPr>
              <a:t>WG activities since the last meeting</a:t>
            </a:r>
          </a:p>
          <a:p>
            <a:pPr lvl="1"/>
            <a:r>
              <a:rPr lang="en-GB" sz="2400" dirty="0"/>
              <a:t>Announcement of CTBTO </a:t>
            </a:r>
            <a:r>
              <a:rPr lang="en-GB" sz="2400" dirty="0" err="1"/>
              <a:t>SnT</a:t>
            </a:r>
            <a:r>
              <a:rPr lang="en-GB" sz="2400" dirty="0"/>
              <a:t> conference was advertised on the FDSN mailing list. </a:t>
            </a:r>
          </a:p>
          <a:p>
            <a:pPr lvl="1"/>
            <a:r>
              <a:rPr lang="en-GB" sz="2400" dirty="0"/>
              <a:t>The management of the IDC and IMS is supportive of FDSN. </a:t>
            </a:r>
          </a:p>
          <a:p>
            <a:pPr lvl="1"/>
            <a:r>
              <a:rPr lang="en-GB" sz="2400" dirty="0"/>
              <a:t>NDC-in-a-Box software includes SeisComp3 that uses SEED format and FDSN standards. </a:t>
            </a:r>
          </a:p>
          <a:p>
            <a:pPr lvl="1"/>
            <a:r>
              <a:rPr lang="en-GB" sz="2400" dirty="0" err="1"/>
              <a:t>István</a:t>
            </a:r>
            <a:r>
              <a:rPr lang="en-GB" sz="2400" dirty="0"/>
              <a:t> gave FDSN presentations at various CTBTO and RSTT workshops and trainings to advertise FDSN membership.</a:t>
            </a:r>
          </a:p>
        </p:txBody>
      </p:sp>
    </p:spTree>
    <p:extLst>
      <p:ext uri="{BB962C8B-B14F-4D97-AF65-F5344CB8AC3E}">
        <p14:creationId xmlns:p14="http://schemas.microsoft.com/office/powerpoint/2010/main" val="2052789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82" name="Picture 2"/>
          <p:cNvPicPr>
            <a:picLocks noGrp="1" noChangeAspect="1" noChangeArrowheads="1"/>
          </p:cNvPicPr>
          <p:nvPr>
            <p:ph type="title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333375"/>
            <a:ext cx="1879600" cy="955675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00B8FF"/>
                </a:solidFill>
              </a14:hiddenFill>
            </a:ext>
          </a:extLst>
        </p:spPr>
      </p:pic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2362200" y="609600"/>
            <a:ext cx="6781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s-ES" sz="2000" dirty="0" err="1">
                <a:latin typeface="Impact" charset="0"/>
              </a:rPr>
              <a:t>Federation</a:t>
            </a:r>
            <a:r>
              <a:rPr lang="es-ES" sz="2000" dirty="0">
                <a:latin typeface="Impact" charset="0"/>
              </a:rPr>
              <a:t> of Digital </a:t>
            </a:r>
            <a:r>
              <a:rPr lang="es-ES" sz="2000" dirty="0" err="1">
                <a:latin typeface="Impact" charset="0"/>
              </a:rPr>
              <a:t>Broad</a:t>
            </a:r>
            <a:r>
              <a:rPr lang="es-ES" sz="2000" dirty="0">
                <a:latin typeface="Impact" charset="0"/>
              </a:rPr>
              <a:t>-Band </a:t>
            </a:r>
            <a:r>
              <a:rPr lang="es-ES" sz="2000" dirty="0" err="1">
                <a:latin typeface="Impact" charset="0"/>
              </a:rPr>
              <a:t>Seismograph</a:t>
            </a:r>
            <a:r>
              <a:rPr lang="es-ES" sz="2000" dirty="0">
                <a:latin typeface="Impact" charset="0"/>
              </a:rPr>
              <a:t> Networks</a:t>
            </a:r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1600200" y="17526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174085" name="Rectangle 5"/>
          <p:cNvSpPr>
            <a:spLocks noChangeArrowheads="1"/>
          </p:cNvSpPr>
          <p:nvPr/>
        </p:nvSpPr>
        <p:spPr bwMode="auto">
          <a:xfrm>
            <a:off x="1295400" y="168751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latin typeface="Helvetica" charset="0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3119CB-DF40-EA4C-BF1E-08947D936173}" type="slidenum">
              <a:rPr lang="es-ES" smtClean="0"/>
              <a:pPr>
                <a:defRPr/>
              </a:pPr>
              <a:t>3</a:t>
            </a:fld>
            <a:endParaRPr lang="es-E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17549" y="1468582"/>
            <a:ext cx="8861274" cy="516716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55121" indent="-457200"/>
            <a:r>
              <a:rPr lang="en-GB" sz="2800" dirty="0">
                <a:solidFill>
                  <a:schemeClr val="accent1"/>
                </a:solidFill>
              </a:rPr>
              <a:t>CTBTO status report</a:t>
            </a:r>
          </a:p>
          <a:p>
            <a:pPr marL="800100" lvl="1" indent="-303213"/>
            <a:r>
              <a:rPr lang="en-GB" sz="2400" dirty="0"/>
              <a:t>Ronan </a:t>
            </a:r>
            <a:r>
              <a:rPr lang="en-GB" sz="2400" dirty="0" err="1"/>
              <a:t>LeBras</a:t>
            </a:r>
            <a:r>
              <a:rPr lang="en-GB" sz="2400" dirty="0"/>
              <a:t> gave an overview on the status of the IMS network. The IMS network is over 90% complete, the old GCI-II system is being replaced with the next generation GCI-III Global Communication Interface. </a:t>
            </a:r>
          </a:p>
          <a:p>
            <a:pPr marL="555121" indent="-457200"/>
            <a:r>
              <a:rPr lang="en-GB" sz="2800" dirty="0">
                <a:solidFill>
                  <a:schemeClr val="accent1"/>
                </a:solidFill>
              </a:rPr>
              <a:t>Discussion</a:t>
            </a:r>
          </a:p>
          <a:p>
            <a:pPr lvl="1"/>
            <a:r>
              <a:rPr lang="en-GB" sz="2400" dirty="0"/>
              <a:t>VDEC: used to be half-person supported by the EU; that specific support no longer exists, it is difficult to fund developments on VDEC. To get data in </a:t>
            </a:r>
            <a:r>
              <a:rPr lang="en-GB" sz="2400" dirty="0" err="1"/>
              <a:t>miniseed</a:t>
            </a:r>
            <a:r>
              <a:rPr lang="en-GB" sz="2400" dirty="0"/>
              <a:t> from VDEC is possible through </a:t>
            </a:r>
            <a:r>
              <a:rPr lang="en-GB" sz="2400" dirty="0" err="1"/>
              <a:t>GeoTool</a:t>
            </a:r>
            <a:r>
              <a:rPr lang="en-GB" sz="2400" dirty="0"/>
              <a:t>. </a:t>
            </a:r>
          </a:p>
          <a:p>
            <a:pPr lvl="1"/>
            <a:r>
              <a:rPr lang="en-GB" sz="2400" dirty="0"/>
              <a:t>TORD, Niger: the station is operational. For FDSN membership the station operator should be contacted. </a:t>
            </a:r>
          </a:p>
        </p:txBody>
      </p:sp>
    </p:spTree>
    <p:extLst>
      <p:ext uri="{BB962C8B-B14F-4D97-AF65-F5344CB8AC3E}">
        <p14:creationId xmlns:p14="http://schemas.microsoft.com/office/powerpoint/2010/main" val="893004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82" name="Picture 2"/>
          <p:cNvPicPr>
            <a:picLocks noGrp="1" noChangeAspect="1" noChangeArrowheads="1"/>
          </p:cNvPicPr>
          <p:nvPr>
            <p:ph type="title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333375"/>
            <a:ext cx="1879600" cy="955675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00B8FF"/>
                </a:solidFill>
              </a14:hiddenFill>
            </a:ext>
          </a:extLst>
        </p:spPr>
      </p:pic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2362200" y="609600"/>
            <a:ext cx="6781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s-ES" sz="2000" dirty="0" err="1">
                <a:latin typeface="Impact" charset="0"/>
              </a:rPr>
              <a:t>Federation</a:t>
            </a:r>
            <a:r>
              <a:rPr lang="es-ES" sz="2000" dirty="0">
                <a:latin typeface="Impact" charset="0"/>
              </a:rPr>
              <a:t> of Digital </a:t>
            </a:r>
            <a:r>
              <a:rPr lang="es-ES" sz="2000" dirty="0" err="1">
                <a:latin typeface="Impact" charset="0"/>
              </a:rPr>
              <a:t>Broad</a:t>
            </a:r>
            <a:r>
              <a:rPr lang="es-ES" sz="2000" dirty="0">
                <a:latin typeface="Impact" charset="0"/>
              </a:rPr>
              <a:t>-Band </a:t>
            </a:r>
            <a:r>
              <a:rPr lang="es-ES" sz="2000" dirty="0" err="1">
                <a:latin typeface="Impact" charset="0"/>
              </a:rPr>
              <a:t>Seismograph</a:t>
            </a:r>
            <a:r>
              <a:rPr lang="es-ES" sz="2000" dirty="0">
                <a:latin typeface="Impact" charset="0"/>
              </a:rPr>
              <a:t> Networks</a:t>
            </a:r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1600200" y="17526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174085" name="Rectangle 5"/>
          <p:cNvSpPr>
            <a:spLocks noChangeArrowheads="1"/>
          </p:cNvSpPr>
          <p:nvPr/>
        </p:nvSpPr>
        <p:spPr bwMode="auto">
          <a:xfrm>
            <a:off x="1295400" y="168751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latin typeface="Helvetica" charset="0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3119CB-DF40-EA4C-BF1E-08947D936173}" type="slidenum">
              <a:rPr lang="es-ES" smtClean="0"/>
              <a:pPr>
                <a:defRPr/>
              </a:pPr>
              <a:t>4</a:t>
            </a:fld>
            <a:endParaRPr lang="es-E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17549" y="1468582"/>
            <a:ext cx="8861274" cy="516716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55121" indent="-457200"/>
            <a:r>
              <a:rPr lang="hu-HU" sz="2800" dirty="0" err="1">
                <a:solidFill>
                  <a:schemeClr val="accent1"/>
                </a:solidFill>
              </a:rPr>
              <a:t>Discussion</a:t>
            </a:r>
            <a:r>
              <a:rPr lang="hu-HU" sz="2800" dirty="0">
                <a:solidFill>
                  <a:schemeClr val="accent1"/>
                </a:solidFill>
              </a:rPr>
              <a:t> </a:t>
            </a:r>
            <a:r>
              <a:rPr lang="hu-HU" sz="2800" dirty="0" err="1">
                <a:solidFill>
                  <a:schemeClr val="accent1"/>
                </a:solidFill>
              </a:rPr>
              <a:t>cont’d</a:t>
            </a:r>
            <a:endParaRPr lang="hu-HU" sz="2800" dirty="0">
              <a:solidFill>
                <a:schemeClr val="accent1"/>
              </a:solidFill>
            </a:endParaRPr>
          </a:p>
          <a:p>
            <a:pPr lvl="1"/>
            <a:r>
              <a:rPr lang="en-US" sz="2400" dirty="0"/>
              <a:t>FDSN web services at the IDC: Many NDCs use FDSN web services and it would be beneficial them to have</a:t>
            </a:r>
            <a:r>
              <a:rPr lang="hu-HU" sz="2400" dirty="0"/>
              <a:t> </a:t>
            </a:r>
            <a:r>
              <a:rPr lang="en-US" sz="2400" dirty="0"/>
              <a:t>a familiar interface at the CTBTO secure website. Metadata could be also distributed this way.</a:t>
            </a:r>
            <a:r>
              <a:rPr lang="hu-HU" sz="2400" dirty="0"/>
              <a:t> </a:t>
            </a:r>
            <a:r>
              <a:rPr lang="en-US" sz="2400" dirty="0"/>
              <a:t>The initiative should come from the NDCs.</a:t>
            </a:r>
            <a:r>
              <a:rPr lang="hu-HU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05869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82" name="Picture 2"/>
          <p:cNvPicPr>
            <a:picLocks noGrp="1" noChangeAspect="1" noChangeArrowheads="1"/>
          </p:cNvPicPr>
          <p:nvPr>
            <p:ph type="title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333375"/>
            <a:ext cx="1879600" cy="955675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00B8FF"/>
                </a:solidFill>
              </a14:hiddenFill>
            </a:ext>
          </a:extLst>
        </p:spPr>
      </p:pic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2362200" y="609600"/>
            <a:ext cx="6781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s-ES" sz="2000" dirty="0" err="1">
                <a:latin typeface="Impact" charset="0"/>
              </a:rPr>
              <a:t>Federation</a:t>
            </a:r>
            <a:r>
              <a:rPr lang="es-ES" sz="2000" dirty="0">
                <a:latin typeface="Impact" charset="0"/>
              </a:rPr>
              <a:t> of Digital </a:t>
            </a:r>
            <a:r>
              <a:rPr lang="es-ES" sz="2000" dirty="0" err="1">
                <a:latin typeface="Impact" charset="0"/>
              </a:rPr>
              <a:t>Broad</a:t>
            </a:r>
            <a:r>
              <a:rPr lang="es-ES" sz="2000" dirty="0">
                <a:latin typeface="Impact" charset="0"/>
              </a:rPr>
              <a:t>-Band </a:t>
            </a:r>
            <a:r>
              <a:rPr lang="es-ES" sz="2000" dirty="0" err="1">
                <a:latin typeface="Impact" charset="0"/>
              </a:rPr>
              <a:t>Seismograph</a:t>
            </a:r>
            <a:r>
              <a:rPr lang="es-ES" sz="2000" dirty="0">
                <a:latin typeface="Impact" charset="0"/>
              </a:rPr>
              <a:t> Networks</a:t>
            </a:r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1600200" y="17526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174085" name="Rectangle 5"/>
          <p:cNvSpPr>
            <a:spLocks noChangeArrowheads="1"/>
          </p:cNvSpPr>
          <p:nvPr/>
        </p:nvSpPr>
        <p:spPr bwMode="auto">
          <a:xfrm>
            <a:off x="1295400" y="168751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latin typeface="Helvetica" charset="0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3119CB-DF40-EA4C-BF1E-08947D936173}" type="slidenum">
              <a:rPr lang="es-ES" smtClean="0"/>
              <a:pPr>
                <a:defRPr/>
              </a:pPr>
              <a:t>5</a:t>
            </a:fld>
            <a:endParaRPr lang="es-E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17549" y="1468582"/>
            <a:ext cx="8861274" cy="516716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55121" indent="-457200"/>
            <a:r>
              <a:rPr lang="en-GB" sz="2800" dirty="0">
                <a:solidFill>
                  <a:schemeClr val="accent1"/>
                </a:solidFill>
              </a:rPr>
              <a:t>Action items</a:t>
            </a:r>
          </a:p>
          <a:p>
            <a:pPr marL="717550" lvl="1" indent="-263525"/>
            <a:r>
              <a:rPr lang="en-GB" sz="2400" dirty="0"/>
              <a:t>Explore the possibility of reducing delay time (3 months currently) on VDEC </a:t>
            </a:r>
          </a:p>
          <a:p>
            <a:pPr marL="717550" lvl="1" indent="-263525"/>
            <a:r>
              <a:rPr lang="en-GB" sz="2400" dirty="0"/>
              <a:t>Ask the opinion of the Waveform Expert Group about the possibility of implementing FDSN web services at the CTBTO secure website. </a:t>
            </a:r>
          </a:p>
          <a:p>
            <a:pPr lvl="1"/>
            <a:r>
              <a:rPr lang="en-GB" sz="2400" dirty="0"/>
              <a:t>Keep advertising FDSN at CTBTO workshops and trainings; reach out to station operators. </a:t>
            </a:r>
          </a:p>
          <a:p>
            <a:pPr lvl="1"/>
            <a:r>
              <a:rPr lang="en-GB" sz="2400" dirty="0"/>
              <a:t>Follow up promising candidates for FDSN membership (Iraq, Ukraine).</a:t>
            </a:r>
          </a:p>
          <a:p>
            <a:pPr lvl="1"/>
            <a:r>
              <a:rPr lang="en-GB" sz="2400" dirty="0"/>
              <a:t>Maintain good relations with CTBTO for the benefit of both organisations</a:t>
            </a:r>
          </a:p>
        </p:txBody>
      </p:sp>
    </p:spTree>
    <p:extLst>
      <p:ext uri="{BB962C8B-B14F-4D97-AF65-F5344CB8AC3E}">
        <p14:creationId xmlns:p14="http://schemas.microsoft.com/office/powerpoint/2010/main" val="770181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342</Words>
  <Application>Microsoft Macintosh PowerPoint</Application>
  <PresentationFormat>On-screen Show (4:3)</PresentationFormat>
  <Paragraphs>41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ＭＳ Ｐゴシック</vt:lpstr>
      <vt:lpstr>Arial</vt:lpstr>
      <vt:lpstr>Calibri</vt:lpstr>
      <vt:lpstr>Helvetica</vt:lpstr>
      <vt:lpstr>Impact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Istvan Bondar</dc:creator>
  <cp:lastModifiedBy>Microsoft Office User</cp:lastModifiedBy>
  <cp:revision>35</cp:revision>
  <dcterms:created xsi:type="dcterms:W3CDTF">2016-04-07T10:27:51Z</dcterms:created>
  <dcterms:modified xsi:type="dcterms:W3CDTF">2019-07-15T19:05:37Z</dcterms:modified>
</cp:coreProperties>
</file>