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slideLayouts/slideLayout5.xml" ContentType="application/vnd.openxmlformats-officedocument.presentationml.slideLayout+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Override PartName="/ppt/slides/slide22.xml" ContentType="application/vnd.openxmlformats-officedocument.presentationml.slide+xml"/>
  <Override PartName="/ppt/slides/slide30.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notesSlides/notesSlide3.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72" r:id="rId1"/>
  </p:sldMasterIdLst>
  <p:notesMasterIdLst>
    <p:notesMasterId r:id="rId32"/>
  </p:notesMasterIdLst>
  <p:sldIdLst>
    <p:sldId id="256" r:id="rId2"/>
    <p:sldId id="257" r:id="rId3"/>
    <p:sldId id="258" r:id="rId4"/>
    <p:sldId id="259" r:id="rId5"/>
    <p:sldId id="260" r:id="rId6"/>
    <p:sldId id="278" r:id="rId7"/>
    <p:sldId id="261" r:id="rId8"/>
    <p:sldId id="264" r:id="rId9"/>
    <p:sldId id="263" r:id="rId10"/>
    <p:sldId id="270" r:id="rId11"/>
    <p:sldId id="262" r:id="rId12"/>
    <p:sldId id="271" r:id="rId13"/>
    <p:sldId id="275" r:id="rId14"/>
    <p:sldId id="276" r:id="rId15"/>
    <p:sldId id="273" r:id="rId16"/>
    <p:sldId id="265" r:id="rId17"/>
    <p:sldId id="279" r:id="rId18"/>
    <p:sldId id="266" r:id="rId19"/>
    <p:sldId id="274" r:id="rId20"/>
    <p:sldId id="283" r:id="rId21"/>
    <p:sldId id="280" r:id="rId22"/>
    <p:sldId id="267" r:id="rId23"/>
    <p:sldId id="284" r:id="rId24"/>
    <p:sldId id="285" r:id="rId25"/>
    <p:sldId id="286" r:id="rId26"/>
    <p:sldId id="287" r:id="rId27"/>
    <p:sldId id="268" r:id="rId28"/>
    <p:sldId id="281" r:id="rId29"/>
    <p:sldId id="269" r:id="rId30"/>
    <p:sldId id="282"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53" d="100"/>
          <a:sy n="53" d="100"/>
        </p:scale>
        <p:origin x="-96" y="-7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F85985-49CB-2146-BFB5-D0907239FA5B}" type="datetimeFigureOut">
              <a:rPr lang="en-US" smtClean="0"/>
              <a:pPr/>
              <a:t>7/3/11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582D01-811D-2C4D-BF57-E4B44C58D8A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9582D01-811D-2C4D-BF57-E4B44C58D8A2}"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9582D01-811D-2C4D-BF57-E4B44C58D8A2}" type="slidenum">
              <a:rPr lang="en-US" smtClean="0"/>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9582D01-811D-2C4D-BF57-E4B44C58D8A2}" type="slidenum">
              <a:rPr lang="en-US" smtClean="0"/>
              <a:pPr/>
              <a:t>17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9582D01-811D-2C4D-BF57-E4B44C58D8A2}" type="slidenum">
              <a:rPr lang="en-US" smtClean="0"/>
              <a:pPr/>
              <a:t>21</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9582D01-811D-2C4D-BF57-E4B44C58D8A2}" type="slidenum">
              <a:rPr lang="en-US" smtClean="0"/>
              <a:pPr/>
              <a:t>28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9582D01-811D-2C4D-BF57-E4B44C58D8A2}" type="slidenum">
              <a:rPr lang="en-US" smtClean="0"/>
              <a:pPr/>
              <a:t>30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6498FCC4-ED98-3840-8EC8-67CCC3DE73BB}" type="datetimeFigureOut">
              <a:rPr lang="en-US" smtClean="0"/>
              <a:pPr/>
              <a:t>7/3/11</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9EE1A446-5285-714F-9407-91991253571B}"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498FCC4-ED98-3840-8EC8-67CCC3DE73BB}" type="datetimeFigureOut">
              <a:rPr lang="en-US" smtClean="0"/>
              <a:pPr/>
              <a:t>7/3/11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E1A446-5285-714F-9407-91991253571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498FCC4-ED98-3840-8EC8-67CCC3DE73BB}" type="datetimeFigureOut">
              <a:rPr lang="en-US" smtClean="0"/>
              <a:pPr/>
              <a:t>7/3/11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E1A446-5285-714F-9407-91991253571B}"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498FCC4-ED98-3840-8EC8-67CCC3DE73BB}" type="datetimeFigureOut">
              <a:rPr lang="en-US" smtClean="0"/>
              <a:pPr/>
              <a:t>7/3/11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E1A446-5285-714F-9407-91991253571B}"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6498FCC4-ED98-3840-8EC8-67CCC3DE73BB}" type="datetimeFigureOut">
              <a:rPr lang="en-US" smtClean="0"/>
              <a:pPr/>
              <a:t>7/3/11</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9EE1A446-5285-714F-9407-91991253571B}"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498FCC4-ED98-3840-8EC8-67CCC3DE73BB}" type="datetimeFigureOut">
              <a:rPr lang="en-US" smtClean="0"/>
              <a:pPr/>
              <a:t>7/3/11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E1A446-5285-714F-9407-91991253571B}"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498FCC4-ED98-3840-8EC8-67CCC3DE73BB}" type="datetimeFigureOut">
              <a:rPr lang="en-US" smtClean="0"/>
              <a:pPr/>
              <a:t>7/3/11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E1A446-5285-714F-9407-91991253571B}"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498FCC4-ED98-3840-8EC8-67CCC3DE73BB}" type="datetimeFigureOut">
              <a:rPr lang="en-US" smtClean="0"/>
              <a:pPr/>
              <a:t>7/3/11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E1A446-5285-714F-9407-91991253571B}"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98FCC4-ED98-3840-8EC8-67CCC3DE73BB}" type="datetimeFigureOut">
              <a:rPr lang="en-US" smtClean="0"/>
              <a:pPr/>
              <a:t>7/3/11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E1A446-5285-714F-9407-91991253571B}"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498FCC4-ED98-3840-8EC8-67CCC3DE73BB}" type="datetimeFigureOut">
              <a:rPr lang="en-US" smtClean="0"/>
              <a:pPr/>
              <a:t>7/3/11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E1A446-5285-714F-9407-91991253571B}"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498FCC4-ED98-3840-8EC8-67CCC3DE73BB}" type="datetimeFigureOut">
              <a:rPr lang="en-US" smtClean="0"/>
              <a:pPr/>
              <a:t>7/3/11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E1A446-5285-714F-9407-91991253571B}"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6498FCC4-ED98-3840-8EC8-67CCC3DE73BB}" type="datetimeFigureOut">
              <a:rPr lang="en-US" smtClean="0"/>
              <a:pPr/>
              <a:t>7/3/11</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9EE1A446-5285-714F-9407-91991253571B}"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iris.edu/dms/products/" TargetMode="External"/><Relationship Id="rId3" Type="http://schemas.openxmlformats.org/officeDocument/2006/relationships/hyperlink" Target="http://www.iris.edu/spud/"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FDSN Working Group III</a:t>
            </a:r>
            <a:br>
              <a:rPr lang="en-US" dirty="0" smtClean="0"/>
            </a:br>
            <a:r>
              <a:rPr lang="en-US" sz="2667" dirty="0" smtClean="0"/>
              <a:t>Coordination of </a:t>
            </a:r>
            <a:r>
              <a:rPr lang="en-US" sz="2400" dirty="0" smtClean="0"/>
              <a:t>Products, Tools and Services</a:t>
            </a:r>
            <a:endParaRPr lang="en-US" dirty="0"/>
          </a:p>
        </p:txBody>
      </p:sp>
      <p:sp>
        <p:nvSpPr>
          <p:cNvPr id="3" name="Subtitle 2"/>
          <p:cNvSpPr>
            <a:spLocks noGrp="1"/>
          </p:cNvSpPr>
          <p:nvPr>
            <p:ph type="subTitle" idx="1"/>
          </p:nvPr>
        </p:nvSpPr>
        <p:spPr/>
        <p:txBody>
          <a:bodyPr>
            <a:normAutofit fontScale="70000" lnSpcReduction="20000"/>
          </a:bodyPr>
          <a:lstStyle/>
          <a:p>
            <a:r>
              <a:rPr lang="en-US" dirty="0" smtClean="0"/>
              <a:t>IUGG Melbourne</a:t>
            </a:r>
          </a:p>
          <a:p>
            <a:r>
              <a:rPr lang="en-US" dirty="0" smtClean="0"/>
              <a:t>3 July 2011</a:t>
            </a:r>
          </a:p>
          <a:p>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Geosciences Australia 		 Tim Barton</a:t>
            </a:r>
            <a:endParaRPr lang="en-US" dirty="0"/>
          </a:p>
        </p:txBody>
      </p:sp>
      <p:sp>
        <p:nvSpPr>
          <p:cNvPr id="3" name="Content Placeholder 2"/>
          <p:cNvSpPr>
            <a:spLocks noGrp="1"/>
          </p:cNvSpPr>
          <p:nvPr>
            <p:ph sz="quarter" idx="1"/>
          </p:nvPr>
        </p:nvSpPr>
        <p:spPr/>
        <p:txBody>
          <a:bodyPr/>
          <a:lstStyle/>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IRIS Efforts in Web services 	 Tim Ahern</a:t>
            </a:r>
            <a:endParaRPr lang="en-US" dirty="0"/>
          </a:p>
        </p:txBody>
      </p:sp>
      <p:sp>
        <p:nvSpPr>
          <p:cNvPr id="3" name="Content Placeholder 2"/>
          <p:cNvSpPr>
            <a:spLocks noGrp="1"/>
          </p:cNvSpPr>
          <p:nvPr>
            <p:ph sz="quarter" idx="1"/>
          </p:nvPr>
        </p:nvSpPr>
        <p:spPr>
          <a:xfrm>
            <a:off x="304189" y="2998689"/>
            <a:ext cx="4377779" cy="3540746"/>
          </a:xfrm>
        </p:spPr>
        <p:txBody>
          <a:bodyPr>
            <a:normAutofit fontScale="92500" lnSpcReduction="10000"/>
          </a:bodyPr>
          <a:lstStyle/>
          <a:p>
            <a:r>
              <a:rPr lang="en-US" dirty="0" smtClean="0"/>
              <a:t>Existing Primary Web Services</a:t>
            </a:r>
          </a:p>
          <a:p>
            <a:pPr lvl="1"/>
            <a:r>
              <a:rPr lang="en-US" dirty="0" smtClean="0"/>
              <a:t>Station</a:t>
            </a:r>
          </a:p>
          <a:p>
            <a:pPr lvl="1"/>
            <a:r>
              <a:rPr lang="en-US" dirty="0" err="1" smtClean="0"/>
              <a:t>Dataselect</a:t>
            </a:r>
            <a:endParaRPr lang="en-US" dirty="0" smtClean="0"/>
          </a:p>
          <a:p>
            <a:pPr lvl="1"/>
            <a:r>
              <a:rPr lang="en-US" dirty="0" err="1" smtClean="0"/>
              <a:t>Bulkdataselet</a:t>
            </a:r>
            <a:endParaRPr lang="en-US" dirty="0" smtClean="0"/>
          </a:p>
          <a:p>
            <a:pPr lvl="1"/>
            <a:r>
              <a:rPr lang="en-US" dirty="0" smtClean="0"/>
              <a:t>Available</a:t>
            </a:r>
          </a:p>
          <a:p>
            <a:pPr lvl="1"/>
            <a:r>
              <a:rPr lang="en-US" dirty="0" smtClean="0"/>
              <a:t>Event</a:t>
            </a:r>
          </a:p>
          <a:p>
            <a:pPr lvl="1">
              <a:buNone/>
            </a:pPr>
            <a:endParaRPr lang="en-US" dirty="0" smtClean="0"/>
          </a:p>
          <a:p>
            <a:pPr lvl="1"/>
            <a:endParaRPr lang="en-US" dirty="0" smtClean="0"/>
          </a:p>
        </p:txBody>
      </p:sp>
      <p:sp>
        <p:nvSpPr>
          <p:cNvPr id="4" name="Content Placeholder 3"/>
          <p:cNvSpPr>
            <a:spLocks noGrp="1"/>
          </p:cNvSpPr>
          <p:nvPr>
            <p:ph sz="quarter" idx="2"/>
          </p:nvPr>
        </p:nvSpPr>
        <p:spPr>
          <a:xfrm>
            <a:off x="4632197" y="2998688"/>
            <a:ext cx="4272731" cy="3277615"/>
          </a:xfrm>
        </p:spPr>
        <p:txBody>
          <a:bodyPr>
            <a:normAutofit fontScale="92500" lnSpcReduction="10000"/>
          </a:bodyPr>
          <a:lstStyle/>
          <a:p>
            <a:pPr>
              <a:buNone/>
            </a:pPr>
            <a:r>
              <a:rPr lang="en-US" dirty="0" smtClean="0"/>
              <a:t>Existing Secondary Web Services</a:t>
            </a:r>
          </a:p>
          <a:p>
            <a:pPr lvl="1"/>
            <a:r>
              <a:rPr lang="en-US" dirty="0" err="1" smtClean="0"/>
              <a:t>Resp</a:t>
            </a:r>
            <a:endParaRPr lang="en-US" dirty="0" smtClean="0"/>
          </a:p>
          <a:p>
            <a:pPr lvl="1"/>
            <a:r>
              <a:rPr lang="en-US" dirty="0" err="1" smtClean="0"/>
              <a:t>Sacpz</a:t>
            </a:r>
            <a:endParaRPr lang="en-US" dirty="0" smtClean="0"/>
          </a:p>
          <a:p>
            <a:pPr lvl="1"/>
            <a:r>
              <a:rPr lang="en-US" dirty="0" err="1" smtClean="0"/>
              <a:t>Timeseries</a:t>
            </a:r>
            <a:endParaRPr lang="en-US" dirty="0" smtClean="0"/>
          </a:p>
          <a:p>
            <a:pPr lvl="1"/>
            <a:r>
              <a:rPr lang="en-US" dirty="0" err="1" smtClean="0"/>
              <a:t>Distaz</a:t>
            </a:r>
            <a:endParaRPr lang="en-US" dirty="0" smtClean="0"/>
          </a:p>
          <a:p>
            <a:pPr lvl="1"/>
            <a:r>
              <a:rPr lang="en-US" dirty="0" smtClean="0"/>
              <a:t>Ms2ascii</a:t>
            </a:r>
          </a:p>
          <a:p>
            <a:pPr lvl="1"/>
            <a:r>
              <a:rPr lang="en-US" dirty="0" smtClean="0"/>
              <a:t>Plotter</a:t>
            </a:r>
          </a:p>
          <a:p>
            <a:pPr lvl="1"/>
            <a:r>
              <a:rPr lang="en-US" dirty="0" err="1" smtClean="0"/>
              <a:t>Tracedsp</a:t>
            </a:r>
            <a:endParaRPr lang="en-US" dirty="0" smtClean="0"/>
          </a:p>
          <a:p>
            <a:pPr lvl="1"/>
            <a:r>
              <a:rPr lang="en-US" dirty="0" err="1" smtClean="0"/>
              <a:t>Flynnengdahl</a:t>
            </a:r>
            <a:endParaRPr lang="en-US" dirty="0"/>
          </a:p>
        </p:txBody>
      </p:sp>
      <p:sp>
        <p:nvSpPr>
          <p:cNvPr id="5" name="TextBox 4"/>
          <p:cNvSpPr txBox="1"/>
          <p:nvPr/>
        </p:nvSpPr>
        <p:spPr>
          <a:xfrm>
            <a:off x="630178" y="1143000"/>
            <a:ext cx="7024776" cy="1908215"/>
          </a:xfrm>
          <a:prstGeom prst="rect">
            <a:avLst/>
          </a:prstGeom>
          <a:noFill/>
        </p:spPr>
        <p:txBody>
          <a:bodyPr wrap="square" rtlCol="0">
            <a:spAutoFit/>
          </a:bodyPr>
          <a:lstStyle/>
          <a:p>
            <a:r>
              <a:rPr lang="en-US" sz="2000" dirty="0" smtClean="0"/>
              <a:t>http://</a:t>
            </a:r>
            <a:r>
              <a:rPr lang="en-US" sz="2000" dirty="0" err="1" smtClean="0"/>
              <a:t>www.iris.edu/ws</a:t>
            </a:r>
            <a:endParaRPr lang="en-US" sz="2000" dirty="0" smtClean="0"/>
          </a:p>
          <a:p>
            <a:pPr lvl="1"/>
            <a:r>
              <a:rPr lang="en-US" sz="2000" dirty="0" smtClean="0"/>
              <a:t>Documentation of services</a:t>
            </a:r>
          </a:p>
          <a:p>
            <a:pPr lvl="2"/>
            <a:r>
              <a:rPr lang="en-US" sz="2000" dirty="0" smtClean="0"/>
              <a:t>Parameter definitions and usage</a:t>
            </a:r>
          </a:p>
          <a:p>
            <a:pPr lvl="2"/>
            <a:r>
              <a:rPr lang="en-US" sz="2000" dirty="0" smtClean="0"/>
              <a:t>schema definitions</a:t>
            </a:r>
          </a:p>
          <a:p>
            <a:pPr lvl="2"/>
            <a:r>
              <a:rPr lang="en-US" sz="2000" dirty="0" smtClean="0"/>
              <a:t>URL builders</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Web Services Clients </a:t>
            </a:r>
            <a:endParaRPr lang="en-US" dirty="0"/>
          </a:p>
        </p:txBody>
      </p:sp>
      <p:sp>
        <p:nvSpPr>
          <p:cNvPr id="6" name="Content Placeholder 5"/>
          <p:cNvSpPr>
            <a:spLocks noGrp="1"/>
          </p:cNvSpPr>
          <p:nvPr>
            <p:ph sz="quarter" idx="1"/>
          </p:nvPr>
        </p:nvSpPr>
        <p:spPr/>
        <p:txBody>
          <a:bodyPr>
            <a:normAutofit/>
          </a:bodyPr>
          <a:lstStyle/>
          <a:p>
            <a:r>
              <a:rPr lang="en-US" dirty="0" smtClean="0"/>
              <a:t>Browsers</a:t>
            </a:r>
          </a:p>
          <a:p>
            <a:r>
              <a:rPr lang="en-US" dirty="0" smtClean="0"/>
              <a:t>GNU </a:t>
            </a:r>
            <a:r>
              <a:rPr lang="en-US" dirty="0" err="1" smtClean="0"/>
              <a:t>wget</a:t>
            </a:r>
            <a:endParaRPr lang="en-US" dirty="0" smtClean="0"/>
          </a:p>
          <a:p>
            <a:r>
              <a:rPr lang="en-US" dirty="0" err="1" smtClean="0"/>
              <a:t>cURL</a:t>
            </a:r>
            <a:endParaRPr lang="en-US" dirty="0" smtClean="0"/>
          </a:p>
          <a:p>
            <a:r>
              <a:rPr lang="en-US" dirty="0" smtClean="0"/>
              <a:t>Java and other object oriented applications</a:t>
            </a:r>
          </a:p>
          <a:p>
            <a:pPr lvl="1"/>
            <a:r>
              <a:rPr lang="en-US" dirty="0" smtClean="0"/>
              <a:t>John West ASU, Chuck </a:t>
            </a:r>
            <a:r>
              <a:rPr lang="en-US" dirty="0" err="1" smtClean="0"/>
              <a:t>Ammon</a:t>
            </a:r>
            <a:r>
              <a:rPr lang="en-US" dirty="0" smtClean="0"/>
              <a:t> Penn State, Philip </a:t>
            </a:r>
            <a:r>
              <a:rPr lang="en-US" dirty="0" err="1" smtClean="0"/>
              <a:t>Crotwell</a:t>
            </a:r>
            <a:r>
              <a:rPr lang="en-US" dirty="0" smtClean="0"/>
              <a:t> USC</a:t>
            </a:r>
          </a:p>
          <a:p>
            <a:r>
              <a:rPr lang="en-US" dirty="0" smtClean="0"/>
              <a:t>PERL</a:t>
            </a:r>
          </a:p>
          <a:p>
            <a:pPr lvl="1"/>
            <a:r>
              <a:rPr lang="en-US" dirty="0" err="1" smtClean="0"/>
              <a:t>FetchBulkData</a:t>
            </a:r>
            <a:endParaRPr lang="en-US" dirty="0" smtClean="0"/>
          </a:p>
          <a:p>
            <a:pPr lvl="1"/>
            <a:r>
              <a:rPr lang="en-US" dirty="0" err="1" smtClean="0"/>
              <a:t>FetchMetadata</a:t>
            </a:r>
            <a:endParaRPr lang="en-US" dirty="0" smtClean="0"/>
          </a:p>
          <a:p>
            <a:pPr lvl="1"/>
            <a:r>
              <a:rPr lang="en-US" dirty="0" err="1" smtClean="0"/>
              <a:t>FetchResp</a:t>
            </a:r>
            <a:endParaRPr lang="en-US" dirty="0" smtClean="0"/>
          </a:p>
          <a:p>
            <a:pPr lvl="1"/>
            <a:r>
              <a:rPr lang="en-US" dirty="0" err="1" smtClean="0"/>
              <a:t>FetchSACPZ</a:t>
            </a: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a:t>
            </a:r>
            <a:r>
              <a:rPr lang="en-US" dirty="0" err="1" smtClean="0"/>
              <a:t>Timeseries</a:t>
            </a:r>
            <a:endParaRPr lang="en-US" dirty="0"/>
          </a:p>
        </p:txBody>
      </p:sp>
      <p:pic>
        <p:nvPicPr>
          <p:cNvPr id="4" name="Picture 3"/>
          <p:cNvPicPr>
            <a:picLocks noChangeAspect="1"/>
          </p:cNvPicPr>
          <p:nvPr/>
        </p:nvPicPr>
        <p:blipFill>
          <a:blip r:embed="rId2"/>
          <a:stretch>
            <a:fillRect/>
          </a:stretch>
        </p:blipFill>
        <p:spPr>
          <a:xfrm>
            <a:off x="244808" y="1555162"/>
            <a:ext cx="8899191" cy="4454589"/>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the result</a:t>
            </a:r>
            <a:endParaRPr lang="en-US" dirty="0"/>
          </a:p>
        </p:txBody>
      </p:sp>
      <p:pic>
        <p:nvPicPr>
          <p:cNvPr id="4" name="Picture 3"/>
          <p:cNvPicPr>
            <a:picLocks noChangeAspect="1"/>
          </p:cNvPicPr>
          <p:nvPr/>
        </p:nvPicPr>
        <p:blipFill>
          <a:blip r:embed="rId2"/>
          <a:stretch>
            <a:fillRect/>
          </a:stretch>
        </p:blipFill>
        <p:spPr>
          <a:xfrm>
            <a:off x="981075" y="1492250"/>
            <a:ext cx="7023100" cy="4918296"/>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FetchBulkData</a:t>
            </a:r>
            <a:r>
              <a:rPr lang="en-US" dirty="0" smtClean="0"/>
              <a:t> Example</a:t>
            </a:r>
            <a:endParaRPr lang="en-US" dirty="0"/>
          </a:p>
        </p:txBody>
      </p:sp>
      <p:sp>
        <p:nvSpPr>
          <p:cNvPr id="3" name="Content Placeholder 2"/>
          <p:cNvSpPr>
            <a:spLocks noGrp="1"/>
          </p:cNvSpPr>
          <p:nvPr>
            <p:ph sz="quarter" idx="1"/>
          </p:nvPr>
        </p:nvSpPr>
        <p:spPr/>
        <p:txBody>
          <a:bodyPr/>
          <a:lstStyle/>
          <a:p>
            <a:r>
              <a:rPr lang="en-US" dirty="0" err="1" smtClean="0"/>
              <a:t>FetchBulkData</a:t>
            </a:r>
            <a:r>
              <a:rPr lang="en-US" dirty="0" smtClean="0"/>
              <a:t> </a:t>
            </a:r>
          </a:p>
          <a:p>
            <a:pPr lvl="1"/>
            <a:r>
              <a:rPr lang="en-US" dirty="0" smtClean="0"/>
              <a:t>-N _GSN -L 00 -C 'BH*' </a:t>
            </a:r>
          </a:p>
          <a:p>
            <a:pPr lvl="1"/>
            <a:r>
              <a:rPr lang="en-US" dirty="0" smtClean="0"/>
              <a:t>-</a:t>
            </a:r>
            <a:r>
              <a:rPr lang="en-US" dirty="0" err="1" smtClean="0"/>
              <a:t>s</a:t>
            </a:r>
            <a:r>
              <a:rPr lang="en-US" dirty="0" smtClean="0"/>
              <a:t> 2011-01-01,00:00:00 -</a:t>
            </a:r>
            <a:r>
              <a:rPr lang="en-US" dirty="0" err="1" smtClean="0"/>
              <a:t>e</a:t>
            </a:r>
            <a:r>
              <a:rPr lang="en-US" dirty="0" smtClean="0"/>
              <a:t> 2011-01-09,23:59:59</a:t>
            </a:r>
          </a:p>
          <a:p>
            <a:pPr lvl="1"/>
            <a:r>
              <a:rPr lang="en-US" dirty="0" smtClean="0"/>
              <a:t>-</a:t>
            </a:r>
            <a:r>
              <a:rPr lang="en-US" dirty="0" err="1" smtClean="0"/>
              <a:t>o</a:t>
            </a:r>
            <a:r>
              <a:rPr lang="en-US" dirty="0" smtClean="0"/>
              <a:t> /</a:t>
            </a:r>
            <a:r>
              <a:rPr lang="en-US" dirty="0" err="1" smtClean="0"/>
              <a:t>Users/timahern/ws-clients/my.mseed</a:t>
            </a:r>
            <a:endParaRPr lang="en-US" dirty="0" smtClean="0"/>
          </a:p>
          <a:p>
            <a:pPr lvl="1"/>
            <a:r>
              <a:rPr lang="en-US" dirty="0" smtClean="0"/>
              <a:t>-</a:t>
            </a:r>
            <a:r>
              <a:rPr lang="en-US" dirty="0" err="1" smtClean="0"/>
              <a:t>m</a:t>
            </a:r>
            <a:r>
              <a:rPr lang="en-US" dirty="0" smtClean="0"/>
              <a:t> /</a:t>
            </a:r>
            <a:r>
              <a:rPr lang="en-US" dirty="0" err="1" smtClean="0"/>
              <a:t>Users/timahern/ws-clients/my.metadata</a:t>
            </a:r>
            <a:endParaRPr lang="en-US" dirty="0" smtClean="0"/>
          </a:p>
          <a:p>
            <a:r>
              <a:rPr lang="en-US" dirty="0" smtClean="0"/>
              <a:t>mseed2sac </a:t>
            </a:r>
            <a:r>
              <a:rPr lang="en-US" dirty="0" err="1" smtClean="0"/>
              <a:t>my.mseed</a:t>
            </a:r>
            <a:r>
              <a:rPr lang="en-US" dirty="0" smtClean="0"/>
              <a:t> –</a:t>
            </a:r>
            <a:r>
              <a:rPr lang="en-US" dirty="0" err="1" smtClean="0"/>
              <a:t>m</a:t>
            </a:r>
            <a:r>
              <a:rPr lang="en-US" dirty="0" smtClean="0"/>
              <a:t> </a:t>
            </a:r>
            <a:r>
              <a:rPr lang="en-US" dirty="0" err="1" smtClean="0"/>
              <a:t>my.metadata</a:t>
            </a:r>
            <a:endParaRPr lang="en-US" dirty="0" smtClean="0"/>
          </a:p>
          <a:p>
            <a:pPr lvl="1"/>
            <a:r>
              <a:rPr lang="en-US" dirty="0" smtClean="0"/>
              <a:t>Metadata inserted</a:t>
            </a:r>
          </a:p>
          <a:p>
            <a:r>
              <a:rPr lang="en-US" dirty="0" smtClean="0"/>
              <a:t>Supports </a:t>
            </a:r>
          </a:p>
          <a:p>
            <a:pPr lvl="1"/>
            <a:r>
              <a:rPr lang="en-US" dirty="0" smtClean="0"/>
              <a:t>Virtual Networks</a:t>
            </a:r>
          </a:p>
          <a:p>
            <a:pPr lvl="1"/>
            <a:r>
              <a:rPr lang="en-US" dirty="0" smtClean="0"/>
              <a:t>* wildcarding</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services</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Getting started in next year or two</a:t>
            </a:r>
          </a:p>
          <a:p>
            <a:pPr lvl="1"/>
            <a:r>
              <a:rPr lang="en-US" dirty="0" smtClean="0"/>
              <a:t>5 key services at FDSN data centers</a:t>
            </a:r>
          </a:p>
          <a:p>
            <a:pPr lvl="2"/>
            <a:r>
              <a:rPr lang="en-US" dirty="0" smtClean="0"/>
              <a:t>Station</a:t>
            </a:r>
          </a:p>
          <a:p>
            <a:pPr lvl="2"/>
            <a:r>
              <a:rPr lang="en-US" dirty="0" err="1" smtClean="0"/>
              <a:t>Dataselect</a:t>
            </a:r>
            <a:endParaRPr lang="en-US" dirty="0" smtClean="0"/>
          </a:p>
          <a:p>
            <a:pPr lvl="2"/>
            <a:r>
              <a:rPr lang="en-US" dirty="0" err="1" smtClean="0"/>
              <a:t>Bulkdataselet</a:t>
            </a:r>
            <a:endParaRPr lang="en-US" dirty="0" smtClean="0"/>
          </a:p>
          <a:p>
            <a:pPr lvl="2"/>
            <a:r>
              <a:rPr lang="en-US" dirty="0" smtClean="0"/>
              <a:t>Available</a:t>
            </a:r>
          </a:p>
          <a:p>
            <a:pPr lvl="2"/>
            <a:r>
              <a:rPr lang="en-US" dirty="0" smtClean="0"/>
              <a:t>Event</a:t>
            </a:r>
          </a:p>
          <a:p>
            <a:r>
              <a:rPr lang="en-US" dirty="0" smtClean="0"/>
              <a:t>How can it evolve?  A Strawman Proposal</a:t>
            </a:r>
          </a:p>
          <a:p>
            <a:pPr lvl="1"/>
            <a:r>
              <a:rPr lang="en-US" dirty="0" smtClean="0"/>
              <a:t>Work closely with WG II</a:t>
            </a:r>
          </a:p>
          <a:p>
            <a:pPr lvl="1"/>
            <a:r>
              <a:rPr lang="en-US" dirty="0" smtClean="0"/>
              <a:t>Begin with </a:t>
            </a:r>
            <a:r>
              <a:rPr lang="en-US" dirty="0" err="1" smtClean="0"/>
              <a:t>StationXML</a:t>
            </a:r>
            <a:endParaRPr lang="en-US" dirty="0" smtClean="0"/>
          </a:p>
          <a:p>
            <a:pPr lvl="2"/>
            <a:r>
              <a:rPr lang="en-US" dirty="0" err="1" smtClean="0"/>
              <a:t>StationXML</a:t>
            </a:r>
            <a:r>
              <a:rPr lang="en-US" dirty="0" smtClean="0"/>
              <a:t> to Dataless exists</a:t>
            </a:r>
          </a:p>
          <a:p>
            <a:pPr lvl="2"/>
            <a:r>
              <a:rPr lang="en-US" dirty="0" smtClean="0"/>
              <a:t>Dataless to </a:t>
            </a:r>
            <a:r>
              <a:rPr lang="en-US" dirty="0" err="1" smtClean="0"/>
              <a:t>StationXML</a:t>
            </a:r>
            <a:r>
              <a:rPr lang="en-US" dirty="0" smtClean="0"/>
              <a:t> exists</a:t>
            </a:r>
          </a:p>
          <a:p>
            <a:pPr lvl="1"/>
            <a:r>
              <a:rPr lang="en-US" dirty="0" smtClean="0"/>
              <a:t>Over next two years combine needed metadata representations and create </a:t>
            </a:r>
            <a:r>
              <a:rPr lang="en-US" dirty="0" err="1" smtClean="0"/>
              <a:t>FDSNStationXML</a:t>
            </a:r>
            <a:endParaRPr lang="en-US" dirty="0" smtClean="0"/>
          </a:p>
          <a:p>
            <a:pPr lvl="2"/>
            <a:r>
              <a:rPr lang="en-US" dirty="0" err="1" smtClean="0"/>
              <a:t>InventoryXML</a:t>
            </a:r>
            <a:r>
              <a:rPr lang="en-US" dirty="0" smtClean="0"/>
              <a:t>, </a:t>
            </a:r>
            <a:r>
              <a:rPr lang="en-US" dirty="0" err="1" smtClean="0"/>
              <a:t>StationXML</a:t>
            </a:r>
            <a:r>
              <a:rPr lang="en-US" dirty="0" smtClean="0"/>
              <a:t>, </a:t>
            </a:r>
            <a:r>
              <a:rPr lang="en-US" i="1" dirty="0" smtClean="0"/>
              <a:t>ORFEUS</a:t>
            </a:r>
            <a:r>
              <a:rPr lang="en-US" dirty="0" smtClean="0"/>
              <a:t>_XML, etc.</a:t>
            </a:r>
          </a:p>
          <a:p>
            <a:pPr lvl="2"/>
            <a:r>
              <a:rPr lang="en-US" dirty="0" smtClean="0"/>
              <a:t>Ability to add things such as sensor, serial numbers, digitizers (Johannes!)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accel="50000" decel="5000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accel="50000" decel="5000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accel="50000" decel="5000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accel="50000" decel="5000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accel="50000" decel="50000"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accel="50000" decel="50000"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accel="50000" decel="50000"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accel="50000" decel="50000" fill="hold" grpId="0" nodeType="click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additive="base">
                                        <p:cTn id="4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accel="50000" decel="50000" fill="hold" grpId="0" nodeType="click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anim calcmode="lin" valueType="num">
                                      <p:cBhvr additive="base">
                                        <p:cTn id="5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9" end="9"/>
                                            </p:txEl>
                                          </p:spTgt>
                                        </p:tgtEl>
                                        <p:attrNameLst>
                                          <p:attrName>ppt_y</p:attrName>
                                        </p:attrNameLst>
                                      </p:cBhvr>
                                      <p:tavLst>
                                        <p:tav tm="0">
                                          <p:val>
                                            <p:strVal val="1+#ppt_h/2"/>
                                          </p:val>
                                        </p:tav>
                                        <p:tav tm="100000">
                                          <p:val>
                                            <p:strVal val="#ppt_y"/>
                                          </p:val>
                                        </p:tav>
                                      </p:tavLst>
                                    </p:anim>
                                  </p:childTnLst>
                                </p:cTn>
                              </p:par>
                              <p:par>
                                <p:cTn id="53" presetID="2" presetClass="entr" presetSubtype="4" accel="50000" decel="50000" fill="hold" grpId="0" nodeType="with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 calcmode="lin" valueType="num">
                                      <p:cBhvr additive="base">
                                        <p:cTn id="5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57" presetID="2" presetClass="entr" presetSubtype="4" accel="50000" decel="50000" fill="hold" grpId="0" nodeType="withEffect">
                                  <p:stCondLst>
                                    <p:cond delay="0"/>
                                  </p:stCondLst>
                                  <p:childTnLst>
                                    <p:set>
                                      <p:cBhvr>
                                        <p:cTn id="58" dur="1" fill="hold">
                                          <p:stCondLst>
                                            <p:cond delay="0"/>
                                          </p:stCondLst>
                                        </p:cTn>
                                        <p:tgtEl>
                                          <p:spTgt spid="3">
                                            <p:txEl>
                                              <p:pRg st="11" end="11"/>
                                            </p:txEl>
                                          </p:spTgt>
                                        </p:tgtEl>
                                        <p:attrNameLst>
                                          <p:attrName>style.visibility</p:attrName>
                                        </p:attrNameLst>
                                      </p:cBhvr>
                                      <p:to>
                                        <p:strVal val="visible"/>
                                      </p:to>
                                    </p:set>
                                    <p:anim calcmode="lin" valueType="num">
                                      <p:cBhvr additive="base">
                                        <p:cTn id="5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accel="50000" decel="50000" fill="hold" grpId="0" nodeType="clickEffect">
                                  <p:stCondLst>
                                    <p:cond delay="0"/>
                                  </p:stCondLst>
                                  <p:childTnLst>
                                    <p:set>
                                      <p:cBhvr>
                                        <p:cTn id="64" dur="1" fill="hold">
                                          <p:stCondLst>
                                            <p:cond delay="0"/>
                                          </p:stCondLst>
                                        </p:cTn>
                                        <p:tgtEl>
                                          <p:spTgt spid="3">
                                            <p:txEl>
                                              <p:pRg st="12" end="12"/>
                                            </p:txEl>
                                          </p:spTgt>
                                        </p:tgtEl>
                                        <p:attrNameLst>
                                          <p:attrName>style.visibility</p:attrName>
                                        </p:attrNameLst>
                                      </p:cBhvr>
                                      <p:to>
                                        <p:strVal val="visible"/>
                                      </p:to>
                                    </p:set>
                                    <p:anim calcmode="lin" valueType="num">
                                      <p:cBhvr additive="base">
                                        <p:cTn id="6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3">
                                            <p:txEl>
                                              <p:pRg st="12" end="12"/>
                                            </p:txEl>
                                          </p:spTgt>
                                        </p:tgtEl>
                                        <p:attrNameLst>
                                          <p:attrName>ppt_y</p:attrName>
                                        </p:attrNameLst>
                                      </p:cBhvr>
                                      <p:tavLst>
                                        <p:tav tm="0">
                                          <p:val>
                                            <p:strVal val="1+#ppt_h/2"/>
                                          </p:val>
                                        </p:tav>
                                        <p:tav tm="100000">
                                          <p:val>
                                            <p:strVal val="#ppt_y"/>
                                          </p:val>
                                        </p:tav>
                                      </p:tavLst>
                                    </p:anim>
                                  </p:childTnLst>
                                </p:cTn>
                              </p:par>
                              <p:par>
                                <p:cTn id="67" presetID="2" presetClass="entr" presetSubtype="4" accel="50000" decel="50000" fill="hold" grpId="0" nodeType="withEffect">
                                  <p:stCondLst>
                                    <p:cond delay="0"/>
                                  </p:stCondLst>
                                  <p:childTnLst>
                                    <p:set>
                                      <p:cBhvr>
                                        <p:cTn id="68" dur="1" fill="hold">
                                          <p:stCondLst>
                                            <p:cond delay="0"/>
                                          </p:stCondLst>
                                        </p:cTn>
                                        <p:tgtEl>
                                          <p:spTgt spid="3">
                                            <p:txEl>
                                              <p:pRg st="13" end="13"/>
                                            </p:txEl>
                                          </p:spTgt>
                                        </p:tgtEl>
                                        <p:attrNameLst>
                                          <p:attrName>style.visibility</p:attrName>
                                        </p:attrNameLst>
                                      </p:cBhvr>
                                      <p:to>
                                        <p:strVal val="visible"/>
                                      </p:to>
                                    </p:set>
                                    <p:anim calcmode="lin" valueType="num">
                                      <p:cBhvr additive="base">
                                        <p:cTn id="69"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3">
                                            <p:txEl>
                                              <p:pRg st="13" end="13"/>
                                            </p:txEl>
                                          </p:spTgt>
                                        </p:tgtEl>
                                        <p:attrNameLst>
                                          <p:attrName>ppt_y</p:attrName>
                                        </p:attrNameLst>
                                      </p:cBhvr>
                                      <p:tavLst>
                                        <p:tav tm="0">
                                          <p:val>
                                            <p:strVal val="1+#ppt_h/2"/>
                                          </p:val>
                                        </p:tav>
                                        <p:tav tm="100000">
                                          <p:val>
                                            <p:strVal val="#ppt_y"/>
                                          </p:val>
                                        </p:tav>
                                      </p:tavLst>
                                    </p:anim>
                                  </p:childTnLst>
                                </p:cTn>
                              </p:par>
                              <p:par>
                                <p:cTn id="71" presetID="2" presetClass="entr" presetSubtype="4" accel="50000" decel="50000" fill="hold" grpId="0" nodeType="withEffect">
                                  <p:stCondLst>
                                    <p:cond delay="0"/>
                                  </p:stCondLst>
                                  <p:childTnLst>
                                    <p:set>
                                      <p:cBhvr>
                                        <p:cTn id="72" dur="1" fill="hold">
                                          <p:stCondLst>
                                            <p:cond delay="0"/>
                                          </p:stCondLst>
                                        </p:cTn>
                                        <p:tgtEl>
                                          <p:spTgt spid="3">
                                            <p:txEl>
                                              <p:pRg st="14" end="14"/>
                                            </p:txEl>
                                          </p:spTgt>
                                        </p:tgtEl>
                                        <p:attrNameLst>
                                          <p:attrName>style.visibility</p:attrName>
                                        </p:attrNameLst>
                                      </p:cBhvr>
                                      <p:to>
                                        <p:strVal val="visible"/>
                                      </p:to>
                                    </p:set>
                                    <p:anim calcmode="lin" valueType="num">
                                      <p:cBhvr additive="base">
                                        <p:cTn id="73"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Agenda</a:t>
            </a:r>
            <a:endParaRPr lang="en-US" dirty="0"/>
          </a:p>
        </p:txBody>
      </p:sp>
      <p:sp>
        <p:nvSpPr>
          <p:cNvPr id="3" name="Content Placeholder 2"/>
          <p:cNvSpPr>
            <a:spLocks noGrp="1"/>
          </p:cNvSpPr>
          <p:nvPr>
            <p:ph sz="quarter" idx="1"/>
          </p:nvPr>
        </p:nvSpPr>
        <p:spPr/>
        <p:txBody>
          <a:bodyPr>
            <a:normAutofit fontScale="77500" lnSpcReduction="20000"/>
          </a:bodyPr>
          <a:lstStyle/>
          <a:p>
            <a:r>
              <a:rPr lang="en-US" sz="2824" dirty="0" smtClean="0"/>
              <a:t>Approval of 2009 WG Minutes</a:t>
            </a:r>
          </a:p>
          <a:p>
            <a:r>
              <a:rPr lang="en-US" sz="2824" dirty="0" smtClean="0"/>
              <a:t>Revise WG III Charge</a:t>
            </a:r>
          </a:p>
          <a:p>
            <a:r>
              <a:rPr lang="en-US" sz="2824" dirty="0" smtClean="0"/>
              <a:t>Needed Services for the FDSN</a:t>
            </a:r>
          </a:p>
          <a:p>
            <a:pPr lvl="1"/>
            <a:r>
              <a:rPr lang="en-US" sz="2353" dirty="0" smtClean="0"/>
              <a:t>Overview of some existing efforts</a:t>
            </a:r>
          </a:p>
          <a:p>
            <a:pPr lvl="2"/>
            <a:r>
              <a:rPr lang="en-US" sz="2118" dirty="0" smtClean="0"/>
              <a:t>ORFEUS, EMSC, ETH, Australia, IRIS</a:t>
            </a:r>
          </a:p>
          <a:p>
            <a:r>
              <a:rPr lang="en-US" sz="2800" dirty="0" smtClean="0">
                <a:solidFill>
                  <a:srgbClr val="3366FF"/>
                </a:solidFill>
                <a:effectLst/>
              </a:rPr>
              <a:t>Potential for Federated Data Centers</a:t>
            </a:r>
          </a:p>
          <a:p>
            <a:pPr lvl="1"/>
            <a:r>
              <a:rPr lang="en-US" sz="2500" dirty="0" smtClean="0">
                <a:solidFill>
                  <a:srgbClr val="3366FF"/>
                </a:solidFill>
                <a:effectLst/>
              </a:rPr>
              <a:t>Setting/adopting XML standards for FDSN services</a:t>
            </a:r>
          </a:p>
          <a:p>
            <a:r>
              <a:rPr lang="en-US" sz="2800" dirty="0" smtClean="0"/>
              <a:t>Products</a:t>
            </a:r>
          </a:p>
          <a:p>
            <a:pPr lvl="1"/>
            <a:r>
              <a:rPr lang="en-US" sz="2500" dirty="0" smtClean="0"/>
              <a:t>Existing Products</a:t>
            </a:r>
          </a:p>
          <a:p>
            <a:pPr lvl="1"/>
            <a:r>
              <a:rPr lang="en-US" sz="2500" dirty="0" smtClean="0"/>
              <a:t>Needed Products</a:t>
            </a:r>
          </a:p>
          <a:p>
            <a:r>
              <a:rPr lang="en-US" sz="2800" dirty="0" smtClean="0"/>
              <a:t>Tools</a:t>
            </a:r>
          </a:p>
          <a:p>
            <a:pPr lvl="1"/>
            <a:r>
              <a:rPr lang="en-US" sz="2500" dirty="0" smtClean="0"/>
              <a:t>Tools with wide use within the FDSN</a:t>
            </a:r>
          </a:p>
          <a:p>
            <a:pPr lvl="1"/>
            <a:r>
              <a:rPr lang="en-US" sz="2500" dirty="0" smtClean="0"/>
              <a:t>Other tools that are needed</a:t>
            </a:r>
          </a:p>
          <a:p>
            <a:r>
              <a:rPr lang="en-US" sz="2800" dirty="0" smtClean="0"/>
              <a:t>Other Business</a:t>
            </a:r>
          </a:p>
          <a:p>
            <a:pPr lvl="1"/>
            <a:r>
              <a:rPr lang="en-US" sz="2500" dirty="0" smtClean="0"/>
              <a:t>Additions to the Agenda</a:t>
            </a:r>
          </a:p>
          <a:p>
            <a:pPr lvl="1"/>
            <a:endParaRPr lang="en-US" sz="2500" dirty="0" smtClean="0"/>
          </a:p>
          <a:p>
            <a:pPr lvl="1"/>
            <a:endParaRPr lang="en-US" sz="2500" dirty="0" smtClean="0"/>
          </a:p>
          <a:p>
            <a:endParaRPr lang="en-US"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Standard Services</a:t>
            </a:r>
            <a:endParaRPr lang="en-US" dirty="0"/>
          </a:p>
        </p:txBody>
      </p:sp>
      <p:grpSp>
        <p:nvGrpSpPr>
          <p:cNvPr id="36" name="Group 35"/>
          <p:cNvGrpSpPr/>
          <p:nvPr/>
        </p:nvGrpSpPr>
        <p:grpSpPr>
          <a:xfrm>
            <a:off x="1099842" y="1493438"/>
            <a:ext cx="1461345" cy="4840554"/>
            <a:chOff x="380695" y="1493438"/>
            <a:chExt cx="1461345" cy="4840554"/>
          </a:xfrm>
        </p:grpSpPr>
        <p:sp>
          <p:nvSpPr>
            <p:cNvPr id="34" name="Rectangle 33"/>
            <p:cNvSpPr/>
            <p:nvPr/>
          </p:nvSpPr>
          <p:spPr>
            <a:xfrm>
              <a:off x="380695" y="1493438"/>
              <a:ext cx="1461345" cy="4840554"/>
            </a:xfrm>
            <a:prstGeom prst="rect">
              <a:avLst/>
            </a:prstGeom>
            <a:solidFill>
              <a:schemeClr val="accent4">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506086" y="1591148"/>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available</a:t>
              </a:r>
              <a:endParaRPr lang="en-US" dirty="0"/>
            </a:p>
          </p:txBody>
        </p:sp>
        <p:sp>
          <p:nvSpPr>
            <p:cNvPr id="6" name="Rectangle 5"/>
            <p:cNvSpPr/>
            <p:nvPr/>
          </p:nvSpPr>
          <p:spPr>
            <a:xfrm>
              <a:off x="506086" y="2590403"/>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metadata</a:t>
              </a:r>
              <a:endParaRPr lang="en-US" dirty="0"/>
            </a:p>
          </p:txBody>
        </p:sp>
        <p:sp>
          <p:nvSpPr>
            <p:cNvPr id="7" name="Rectangle 6"/>
            <p:cNvSpPr/>
            <p:nvPr/>
          </p:nvSpPr>
          <p:spPr>
            <a:xfrm>
              <a:off x="506086" y="5588166"/>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events</a:t>
              </a:r>
              <a:endParaRPr lang="en-US" dirty="0"/>
            </a:p>
          </p:txBody>
        </p:sp>
        <p:sp>
          <p:nvSpPr>
            <p:cNvPr id="8" name="Rectangle 7"/>
            <p:cNvSpPr/>
            <p:nvPr/>
          </p:nvSpPr>
          <p:spPr>
            <a:xfrm>
              <a:off x="506086" y="4588911"/>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bulk</a:t>
              </a:r>
            </a:p>
            <a:p>
              <a:pPr algn="ctr"/>
              <a:r>
                <a:rPr lang="en-US" dirty="0" err="1" smtClean="0"/>
                <a:t>dataselect</a:t>
              </a:r>
              <a:endParaRPr lang="en-US" dirty="0"/>
            </a:p>
          </p:txBody>
        </p:sp>
        <p:sp>
          <p:nvSpPr>
            <p:cNvPr id="9" name="Rectangle 8"/>
            <p:cNvSpPr/>
            <p:nvPr/>
          </p:nvSpPr>
          <p:spPr>
            <a:xfrm>
              <a:off x="506086" y="3589657"/>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dataselect</a:t>
              </a:r>
              <a:endParaRPr lang="en-US" dirty="0"/>
            </a:p>
          </p:txBody>
        </p:sp>
      </p:grpSp>
      <p:sp>
        <p:nvSpPr>
          <p:cNvPr id="10" name="Rectangle 9"/>
          <p:cNvSpPr/>
          <p:nvPr/>
        </p:nvSpPr>
        <p:spPr>
          <a:xfrm>
            <a:off x="3901663" y="1492066"/>
            <a:ext cx="2295085" cy="484192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u="sng" dirty="0" smtClean="0"/>
          </a:p>
          <a:p>
            <a:pPr algn="ctr"/>
            <a:r>
              <a:rPr lang="en-US" sz="2400" dirty="0" smtClean="0"/>
              <a:t>Client  Applications</a:t>
            </a:r>
          </a:p>
          <a:p>
            <a:pPr algn="ctr"/>
            <a:endParaRPr lang="en-US" u="sng" dirty="0" smtClean="0"/>
          </a:p>
          <a:p>
            <a:pPr algn="ctr"/>
            <a:r>
              <a:rPr lang="en-US" dirty="0" err="1" smtClean="0"/>
              <a:t>jWeed</a:t>
            </a:r>
            <a:r>
              <a:rPr lang="en-US" dirty="0" smtClean="0"/>
              <a:t>	</a:t>
            </a:r>
          </a:p>
          <a:p>
            <a:pPr algn="ctr"/>
            <a:r>
              <a:rPr lang="en-US" dirty="0" smtClean="0"/>
              <a:t>VASE</a:t>
            </a:r>
          </a:p>
          <a:p>
            <a:pPr algn="ctr"/>
            <a:r>
              <a:rPr lang="en-US" dirty="0" smtClean="0"/>
              <a:t>SOD</a:t>
            </a:r>
          </a:p>
          <a:p>
            <a:pPr algn="ctr"/>
            <a:r>
              <a:rPr lang="en-US" dirty="0" smtClean="0"/>
              <a:t>EMM</a:t>
            </a:r>
          </a:p>
          <a:p>
            <a:pPr algn="ctr"/>
            <a:r>
              <a:rPr lang="en-US" dirty="0" smtClean="0"/>
              <a:t>Emerald</a:t>
            </a:r>
          </a:p>
          <a:p>
            <a:pPr algn="ctr"/>
            <a:endParaRPr lang="en-US" dirty="0" smtClean="0"/>
          </a:p>
          <a:p>
            <a:pPr algn="ctr"/>
            <a:r>
              <a:rPr lang="en-US" dirty="0" smtClean="0">
                <a:solidFill>
                  <a:srgbClr val="FADA7A"/>
                </a:solidFill>
              </a:rPr>
              <a:t>Data Center Services</a:t>
            </a:r>
          </a:p>
          <a:p>
            <a:pPr algn="ctr"/>
            <a:r>
              <a:rPr lang="en-US" dirty="0" err="1" smtClean="0">
                <a:solidFill>
                  <a:schemeClr val="accent4"/>
                </a:solidFill>
              </a:rPr>
              <a:t>Breqfast</a:t>
            </a:r>
            <a:endParaRPr lang="en-US" dirty="0" smtClean="0">
              <a:solidFill>
                <a:schemeClr val="accent4"/>
              </a:solidFill>
            </a:endParaRPr>
          </a:p>
          <a:p>
            <a:pPr algn="ctr"/>
            <a:r>
              <a:rPr lang="en-US" dirty="0" smtClean="0">
                <a:solidFill>
                  <a:srgbClr val="FADA7A"/>
                </a:solidFill>
              </a:rPr>
              <a:t>NetDC</a:t>
            </a:r>
          </a:p>
          <a:p>
            <a:pPr algn="ctr"/>
            <a:r>
              <a:rPr lang="en-US" dirty="0" err="1" smtClean="0">
                <a:solidFill>
                  <a:srgbClr val="FADA7A"/>
                </a:solidFill>
              </a:rPr>
              <a:t>autoDRM</a:t>
            </a:r>
            <a:endParaRPr lang="en-US" dirty="0" smtClean="0">
              <a:solidFill>
                <a:srgbClr val="FADA7A"/>
              </a:solidFill>
            </a:endParaRPr>
          </a:p>
          <a:p>
            <a:pPr algn="ctr"/>
            <a:r>
              <a:rPr lang="en-US" dirty="0" err="1" smtClean="0">
                <a:solidFill>
                  <a:srgbClr val="FADA7A"/>
                </a:solidFill>
              </a:rPr>
              <a:t>WebRequest</a:t>
            </a:r>
            <a:endParaRPr lang="en-US" dirty="0" smtClean="0">
              <a:solidFill>
                <a:srgbClr val="FADA7A"/>
              </a:solidFill>
            </a:endParaRPr>
          </a:p>
          <a:p>
            <a:pPr algn="ctr"/>
            <a:r>
              <a:rPr lang="en-US" dirty="0" smtClean="0">
                <a:solidFill>
                  <a:srgbClr val="FADA7A"/>
                </a:solidFill>
              </a:rPr>
              <a:t>WILBER III</a:t>
            </a:r>
          </a:p>
          <a:p>
            <a:pPr algn="ctr"/>
            <a:endParaRPr lang="en-US" dirty="0"/>
          </a:p>
        </p:txBody>
      </p:sp>
      <p:sp>
        <p:nvSpPr>
          <p:cNvPr id="12" name="TextBox 11"/>
          <p:cNvSpPr txBox="1"/>
          <p:nvPr/>
        </p:nvSpPr>
        <p:spPr>
          <a:xfrm>
            <a:off x="1111367" y="1096038"/>
            <a:ext cx="1461345" cy="369332"/>
          </a:xfrm>
          <a:prstGeom prst="rect">
            <a:avLst/>
          </a:prstGeom>
          <a:noFill/>
        </p:spPr>
        <p:txBody>
          <a:bodyPr wrap="none" rtlCol="0">
            <a:spAutoFit/>
          </a:bodyPr>
          <a:lstStyle/>
          <a:p>
            <a:r>
              <a:rPr lang="en-US" dirty="0" smtClean="0"/>
              <a:t>Web Services</a:t>
            </a:r>
            <a:endParaRPr lang="en-US" dirty="0"/>
          </a:p>
        </p:txBody>
      </p:sp>
      <p:cxnSp>
        <p:nvCxnSpPr>
          <p:cNvPr id="14" name="Straight Connector 13"/>
          <p:cNvCxnSpPr/>
          <p:nvPr/>
        </p:nvCxnSpPr>
        <p:spPr>
          <a:xfrm rot="16200000" flipH="1">
            <a:off x="2179223" y="2028325"/>
            <a:ext cx="1930126" cy="1514754"/>
          </a:xfrm>
          <a:prstGeom prst="line">
            <a:avLst/>
          </a:prstGeom>
          <a:ln w="31750">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2386909" y="2891605"/>
            <a:ext cx="1514754" cy="859159"/>
          </a:xfrm>
          <a:prstGeom prst="line">
            <a:avLst/>
          </a:prstGeom>
          <a:ln w="31750">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flipV="1">
            <a:off x="2386907" y="3750764"/>
            <a:ext cx="1514756" cy="165003"/>
          </a:xfrm>
          <a:prstGeom prst="line">
            <a:avLst/>
          </a:prstGeom>
          <a:ln w="31750">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V="1">
            <a:off x="2386908" y="3750764"/>
            <a:ext cx="1514755" cy="1053278"/>
          </a:xfrm>
          <a:prstGeom prst="line">
            <a:avLst/>
          </a:prstGeom>
          <a:ln w="31750">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rot="5400000" flipH="1" flipV="1">
            <a:off x="2089811" y="4047862"/>
            <a:ext cx="2108951" cy="1514757"/>
          </a:xfrm>
          <a:prstGeom prst="line">
            <a:avLst/>
          </a:prstGeom>
          <a:ln w="31750">
            <a:headEnd type="triangle"/>
            <a:tailEnd type="triangle"/>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FDSN Federated Data Centers</a:t>
            </a:r>
            <a:endParaRPr lang="en-US" dirty="0"/>
          </a:p>
        </p:txBody>
      </p:sp>
      <p:sp>
        <p:nvSpPr>
          <p:cNvPr id="45" name="Rectangle 44"/>
          <p:cNvSpPr/>
          <p:nvPr/>
        </p:nvSpPr>
        <p:spPr>
          <a:xfrm>
            <a:off x="3901664" y="2642855"/>
            <a:ext cx="1805448" cy="265409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u="sng" dirty="0" smtClean="0"/>
              <a:t>Client Applications</a:t>
            </a:r>
          </a:p>
          <a:p>
            <a:pPr algn="ctr"/>
            <a:r>
              <a:rPr lang="en-US" sz="1100" dirty="0" err="1" smtClean="0"/>
              <a:t>jWeed</a:t>
            </a:r>
            <a:r>
              <a:rPr lang="en-US" sz="1100" dirty="0" smtClean="0"/>
              <a:t>	</a:t>
            </a:r>
          </a:p>
          <a:p>
            <a:pPr algn="ctr"/>
            <a:r>
              <a:rPr lang="en-US" sz="1100" dirty="0" smtClean="0"/>
              <a:t>VASE</a:t>
            </a:r>
          </a:p>
          <a:p>
            <a:pPr algn="ctr"/>
            <a:r>
              <a:rPr lang="en-US" sz="1100" dirty="0" smtClean="0"/>
              <a:t>SOD</a:t>
            </a:r>
          </a:p>
          <a:p>
            <a:pPr algn="ctr"/>
            <a:r>
              <a:rPr lang="en-US" sz="1100" dirty="0" smtClean="0"/>
              <a:t>EMM</a:t>
            </a:r>
          </a:p>
          <a:p>
            <a:pPr algn="ctr"/>
            <a:r>
              <a:rPr lang="en-US" sz="1100" dirty="0" smtClean="0"/>
              <a:t>Emerald</a:t>
            </a:r>
          </a:p>
          <a:p>
            <a:pPr algn="ctr"/>
            <a:r>
              <a:rPr lang="en-US" sz="1100" dirty="0" smtClean="0">
                <a:solidFill>
                  <a:srgbClr val="FADA7A"/>
                </a:solidFill>
              </a:rPr>
              <a:t>Data Center </a:t>
            </a:r>
            <a:r>
              <a:rPr lang="en-US" sz="1100" dirty="0" err="1" smtClean="0">
                <a:solidFill>
                  <a:srgbClr val="FADA7A"/>
                </a:solidFill>
              </a:rPr>
              <a:t>Servicee</a:t>
            </a:r>
            <a:endParaRPr lang="en-US" sz="1100" dirty="0" smtClean="0">
              <a:solidFill>
                <a:srgbClr val="FADA7A"/>
              </a:solidFill>
            </a:endParaRPr>
          </a:p>
          <a:p>
            <a:pPr algn="ctr"/>
            <a:r>
              <a:rPr lang="en-US" sz="1100" dirty="0" err="1" smtClean="0">
                <a:solidFill>
                  <a:srgbClr val="FADA7A"/>
                </a:solidFill>
              </a:rPr>
              <a:t>Breqfast</a:t>
            </a:r>
            <a:endParaRPr lang="en-US" sz="1100" dirty="0" smtClean="0">
              <a:solidFill>
                <a:srgbClr val="FADA7A"/>
              </a:solidFill>
            </a:endParaRPr>
          </a:p>
          <a:p>
            <a:pPr algn="ctr"/>
            <a:r>
              <a:rPr lang="en-US" sz="1100" dirty="0" smtClean="0">
                <a:solidFill>
                  <a:srgbClr val="FADA7A"/>
                </a:solidFill>
              </a:rPr>
              <a:t>NetDC</a:t>
            </a:r>
          </a:p>
          <a:p>
            <a:pPr algn="ctr"/>
            <a:r>
              <a:rPr lang="en-US" sz="1100" dirty="0" err="1" smtClean="0">
                <a:solidFill>
                  <a:srgbClr val="FADA7A"/>
                </a:solidFill>
              </a:rPr>
              <a:t>Webrequest</a:t>
            </a:r>
            <a:endParaRPr lang="en-US" sz="1100" dirty="0" smtClean="0">
              <a:solidFill>
                <a:srgbClr val="FADA7A"/>
              </a:solidFill>
            </a:endParaRPr>
          </a:p>
          <a:p>
            <a:pPr algn="ctr"/>
            <a:r>
              <a:rPr lang="en-US" sz="1100" dirty="0" err="1" smtClean="0">
                <a:solidFill>
                  <a:srgbClr val="FADA7A"/>
                </a:solidFill>
              </a:rPr>
              <a:t>autoDRM</a:t>
            </a:r>
            <a:endParaRPr lang="en-US" sz="1100" dirty="0" smtClean="0">
              <a:solidFill>
                <a:srgbClr val="FADA7A"/>
              </a:solidFill>
            </a:endParaRPr>
          </a:p>
          <a:p>
            <a:pPr algn="ctr"/>
            <a:r>
              <a:rPr lang="en-US" sz="1100" dirty="0" smtClean="0">
                <a:solidFill>
                  <a:srgbClr val="FADA7A"/>
                </a:solidFill>
              </a:rPr>
              <a:t>WILBER III</a:t>
            </a:r>
          </a:p>
          <a:p>
            <a:pPr algn="ctr"/>
            <a:endParaRPr lang="en-US" sz="1100" dirty="0"/>
          </a:p>
        </p:txBody>
      </p:sp>
      <p:grpSp>
        <p:nvGrpSpPr>
          <p:cNvPr id="94" name="Group 93"/>
          <p:cNvGrpSpPr/>
          <p:nvPr/>
        </p:nvGrpSpPr>
        <p:grpSpPr>
          <a:xfrm>
            <a:off x="2838193" y="1320337"/>
            <a:ext cx="1966195" cy="1322519"/>
            <a:chOff x="2838193" y="1320337"/>
            <a:chExt cx="1966195" cy="1322519"/>
          </a:xfrm>
        </p:grpSpPr>
        <p:grpSp>
          <p:nvGrpSpPr>
            <p:cNvPr id="31" name="Group 30"/>
            <p:cNvGrpSpPr/>
            <p:nvPr/>
          </p:nvGrpSpPr>
          <p:grpSpPr>
            <a:xfrm>
              <a:off x="2838193" y="1320337"/>
              <a:ext cx="569109" cy="1322519"/>
              <a:chOff x="380695" y="1493438"/>
              <a:chExt cx="1461345" cy="4840554"/>
            </a:xfrm>
          </p:grpSpPr>
          <p:sp>
            <p:nvSpPr>
              <p:cNvPr id="32" name="Rectangle 31"/>
              <p:cNvSpPr/>
              <p:nvPr/>
            </p:nvSpPr>
            <p:spPr>
              <a:xfrm>
                <a:off x="380695" y="1493438"/>
                <a:ext cx="1461345" cy="4840554"/>
              </a:xfrm>
              <a:prstGeom prst="rect">
                <a:avLst/>
              </a:prstGeom>
              <a:solidFill>
                <a:schemeClr val="accent4">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Rectangle 32"/>
              <p:cNvSpPr/>
              <p:nvPr/>
            </p:nvSpPr>
            <p:spPr>
              <a:xfrm>
                <a:off x="506086" y="1591148"/>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4" name="Rectangle 33"/>
              <p:cNvSpPr/>
              <p:nvPr/>
            </p:nvSpPr>
            <p:spPr>
              <a:xfrm>
                <a:off x="506086" y="2590403"/>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5" name="Rectangle 34"/>
              <p:cNvSpPr/>
              <p:nvPr/>
            </p:nvSpPr>
            <p:spPr>
              <a:xfrm>
                <a:off x="506086" y="5588166"/>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6" name="Rectangle 35"/>
              <p:cNvSpPr/>
              <p:nvPr/>
            </p:nvSpPr>
            <p:spPr>
              <a:xfrm>
                <a:off x="506086" y="4588911"/>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7" name="Rectangle 36"/>
              <p:cNvSpPr/>
              <p:nvPr/>
            </p:nvSpPr>
            <p:spPr>
              <a:xfrm>
                <a:off x="506086" y="3589657"/>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cxnSp>
          <p:nvCxnSpPr>
            <p:cNvPr id="76" name="Straight Arrow Connector 75"/>
            <p:cNvCxnSpPr>
              <a:endCxn id="45" idx="0"/>
            </p:cNvCxnSpPr>
            <p:nvPr/>
          </p:nvCxnSpPr>
          <p:spPr>
            <a:xfrm>
              <a:off x="3407302" y="2039361"/>
              <a:ext cx="1397086" cy="603494"/>
            </a:xfrm>
            <a:prstGeom prst="straightConnector1">
              <a:avLst/>
            </a:prstGeom>
            <a:ln>
              <a:solidFill>
                <a:srgbClr val="FF0000"/>
              </a:solidFill>
              <a:headEnd type="arrow"/>
              <a:tailEnd type="arrow"/>
            </a:ln>
          </p:spPr>
          <p:style>
            <a:lnRef idx="2">
              <a:schemeClr val="accent1"/>
            </a:lnRef>
            <a:fillRef idx="0">
              <a:schemeClr val="accent1"/>
            </a:fillRef>
            <a:effectRef idx="1">
              <a:schemeClr val="accent1"/>
            </a:effectRef>
            <a:fontRef idx="minor">
              <a:schemeClr val="tx1"/>
            </a:fontRef>
          </p:style>
        </p:cxnSp>
      </p:grpSp>
      <p:grpSp>
        <p:nvGrpSpPr>
          <p:cNvPr id="95" name="Group 94"/>
          <p:cNvGrpSpPr/>
          <p:nvPr/>
        </p:nvGrpSpPr>
        <p:grpSpPr>
          <a:xfrm>
            <a:off x="4804388" y="1320337"/>
            <a:ext cx="1961362" cy="1322519"/>
            <a:chOff x="4804388" y="1320337"/>
            <a:chExt cx="1961362" cy="1322519"/>
          </a:xfrm>
        </p:grpSpPr>
        <p:grpSp>
          <p:nvGrpSpPr>
            <p:cNvPr id="3" name="Group 2"/>
            <p:cNvGrpSpPr/>
            <p:nvPr/>
          </p:nvGrpSpPr>
          <p:grpSpPr>
            <a:xfrm>
              <a:off x="6196641" y="1320337"/>
              <a:ext cx="569109" cy="1322519"/>
              <a:chOff x="380695" y="1493438"/>
              <a:chExt cx="1461345" cy="4840554"/>
            </a:xfrm>
          </p:grpSpPr>
          <p:sp>
            <p:nvSpPr>
              <p:cNvPr id="4" name="Rectangle 3"/>
              <p:cNvSpPr/>
              <p:nvPr/>
            </p:nvSpPr>
            <p:spPr>
              <a:xfrm>
                <a:off x="380695" y="1493438"/>
                <a:ext cx="1461345" cy="4840554"/>
              </a:xfrm>
              <a:prstGeom prst="rect">
                <a:avLst/>
              </a:prstGeom>
              <a:solidFill>
                <a:schemeClr val="accent4">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506086" y="1591148"/>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p:cNvSpPr/>
              <p:nvPr/>
            </p:nvSpPr>
            <p:spPr>
              <a:xfrm>
                <a:off x="506086" y="2590403"/>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p:cNvSpPr/>
              <p:nvPr/>
            </p:nvSpPr>
            <p:spPr>
              <a:xfrm>
                <a:off x="506086" y="5588166"/>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ectangle 7"/>
              <p:cNvSpPr/>
              <p:nvPr/>
            </p:nvSpPr>
            <p:spPr>
              <a:xfrm>
                <a:off x="506086" y="4588911"/>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Rectangle 8"/>
              <p:cNvSpPr/>
              <p:nvPr/>
            </p:nvSpPr>
            <p:spPr>
              <a:xfrm>
                <a:off x="506086" y="3589657"/>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cxnSp>
          <p:nvCxnSpPr>
            <p:cNvPr id="77" name="Straight Arrow Connector 76"/>
            <p:cNvCxnSpPr>
              <a:stCxn id="45" idx="0"/>
            </p:cNvCxnSpPr>
            <p:nvPr/>
          </p:nvCxnSpPr>
          <p:spPr>
            <a:xfrm rot="5400000" flipH="1" flipV="1">
              <a:off x="5198768" y="1644983"/>
              <a:ext cx="603492" cy="1392252"/>
            </a:xfrm>
            <a:prstGeom prst="straightConnector1">
              <a:avLst/>
            </a:prstGeom>
            <a:ln>
              <a:solidFill>
                <a:srgbClr val="FF0000"/>
              </a:solidFill>
              <a:headEnd type="arrow"/>
              <a:tailEnd type="arrow"/>
            </a:ln>
          </p:spPr>
          <p:style>
            <a:lnRef idx="2">
              <a:schemeClr val="accent1"/>
            </a:lnRef>
            <a:fillRef idx="0">
              <a:schemeClr val="accent1"/>
            </a:fillRef>
            <a:effectRef idx="1">
              <a:schemeClr val="accent1"/>
            </a:effectRef>
            <a:fontRef idx="minor">
              <a:schemeClr val="tx1"/>
            </a:fontRef>
          </p:style>
        </p:cxnSp>
      </p:grpSp>
      <p:grpSp>
        <p:nvGrpSpPr>
          <p:cNvPr id="92" name="Group 91"/>
          <p:cNvGrpSpPr/>
          <p:nvPr/>
        </p:nvGrpSpPr>
        <p:grpSpPr>
          <a:xfrm>
            <a:off x="2838193" y="5121998"/>
            <a:ext cx="1912530" cy="1322519"/>
            <a:chOff x="2838193" y="4724224"/>
            <a:chExt cx="1912530" cy="1322519"/>
          </a:xfrm>
        </p:grpSpPr>
        <p:grpSp>
          <p:nvGrpSpPr>
            <p:cNvPr id="17" name="Group 16"/>
            <p:cNvGrpSpPr/>
            <p:nvPr/>
          </p:nvGrpSpPr>
          <p:grpSpPr>
            <a:xfrm>
              <a:off x="2838193" y="4724224"/>
              <a:ext cx="569109" cy="1322519"/>
              <a:chOff x="380695" y="1493438"/>
              <a:chExt cx="1461345" cy="4840554"/>
            </a:xfrm>
          </p:grpSpPr>
          <p:sp>
            <p:nvSpPr>
              <p:cNvPr id="18" name="Rectangle 17"/>
              <p:cNvSpPr/>
              <p:nvPr/>
            </p:nvSpPr>
            <p:spPr>
              <a:xfrm>
                <a:off x="380695" y="1493438"/>
                <a:ext cx="1461345" cy="4840554"/>
              </a:xfrm>
              <a:prstGeom prst="rect">
                <a:avLst/>
              </a:prstGeom>
              <a:solidFill>
                <a:schemeClr val="accent4">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506086" y="1591148"/>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0" name="Rectangle 19"/>
              <p:cNvSpPr/>
              <p:nvPr/>
            </p:nvSpPr>
            <p:spPr>
              <a:xfrm>
                <a:off x="506086" y="2590403"/>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1" name="Rectangle 20"/>
              <p:cNvSpPr/>
              <p:nvPr/>
            </p:nvSpPr>
            <p:spPr>
              <a:xfrm>
                <a:off x="506086" y="5588166"/>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2" name="Rectangle 21"/>
              <p:cNvSpPr/>
              <p:nvPr/>
            </p:nvSpPr>
            <p:spPr>
              <a:xfrm>
                <a:off x="506086" y="4588911"/>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3" name="Rectangle 22"/>
              <p:cNvSpPr/>
              <p:nvPr/>
            </p:nvSpPr>
            <p:spPr>
              <a:xfrm>
                <a:off x="506086" y="3589657"/>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cxnSp>
          <p:nvCxnSpPr>
            <p:cNvPr id="80" name="Straight Arrow Connector 79"/>
            <p:cNvCxnSpPr/>
            <p:nvPr/>
          </p:nvCxnSpPr>
          <p:spPr>
            <a:xfrm flipV="1">
              <a:off x="3358470" y="4897222"/>
              <a:ext cx="1392253" cy="546025"/>
            </a:xfrm>
            <a:prstGeom prst="straightConnector1">
              <a:avLst/>
            </a:prstGeom>
            <a:ln>
              <a:solidFill>
                <a:srgbClr val="FF0000"/>
              </a:solidFill>
              <a:headEnd type="arrow"/>
              <a:tailEnd type="arrow"/>
            </a:ln>
          </p:spPr>
          <p:style>
            <a:lnRef idx="2">
              <a:schemeClr val="accent1"/>
            </a:lnRef>
            <a:fillRef idx="0">
              <a:schemeClr val="accent1"/>
            </a:fillRef>
            <a:effectRef idx="1">
              <a:schemeClr val="accent1"/>
            </a:effectRef>
            <a:fontRef idx="minor">
              <a:schemeClr val="tx1"/>
            </a:fontRef>
          </p:style>
        </p:cxnSp>
      </p:grpSp>
      <p:grpSp>
        <p:nvGrpSpPr>
          <p:cNvPr id="93" name="Group 92"/>
          <p:cNvGrpSpPr/>
          <p:nvPr/>
        </p:nvGrpSpPr>
        <p:grpSpPr>
          <a:xfrm>
            <a:off x="4750723" y="5121998"/>
            <a:ext cx="2015027" cy="1322519"/>
            <a:chOff x="4750723" y="4724224"/>
            <a:chExt cx="2015027" cy="1322519"/>
          </a:xfrm>
        </p:grpSpPr>
        <p:grpSp>
          <p:nvGrpSpPr>
            <p:cNvPr id="10" name="Group 9"/>
            <p:cNvGrpSpPr/>
            <p:nvPr/>
          </p:nvGrpSpPr>
          <p:grpSpPr>
            <a:xfrm>
              <a:off x="6196641" y="4724224"/>
              <a:ext cx="569109" cy="1322519"/>
              <a:chOff x="380695" y="1493438"/>
              <a:chExt cx="1461345" cy="4840554"/>
            </a:xfrm>
          </p:grpSpPr>
          <p:sp>
            <p:nvSpPr>
              <p:cNvPr id="11" name="Rectangle 10"/>
              <p:cNvSpPr/>
              <p:nvPr/>
            </p:nvSpPr>
            <p:spPr>
              <a:xfrm>
                <a:off x="380695" y="1493438"/>
                <a:ext cx="1461345" cy="4840554"/>
              </a:xfrm>
              <a:prstGeom prst="rect">
                <a:avLst/>
              </a:prstGeom>
              <a:solidFill>
                <a:schemeClr val="accent4">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506086" y="1591148"/>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Rectangle 12"/>
              <p:cNvSpPr/>
              <p:nvPr/>
            </p:nvSpPr>
            <p:spPr>
              <a:xfrm>
                <a:off x="506086" y="2590403"/>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Rectangle 13"/>
              <p:cNvSpPr/>
              <p:nvPr/>
            </p:nvSpPr>
            <p:spPr>
              <a:xfrm>
                <a:off x="506086" y="5588166"/>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Rectangle 14"/>
              <p:cNvSpPr/>
              <p:nvPr/>
            </p:nvSpPr>
            <p:spPr>
              <a:xfrm>
                <a:off x="506086" y="4588911"/>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6" name="Rectangle 15"/>
              <p:cNvSpPr/>
              <p:nvPr/>
            </p:nvSpPr>
            <p:spPr>
              <a:xfrm>
                <a:off x="506086" y="3589657"/>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cxnSp>
          <p:nvCxnSpPr>
            <p:cNvPr id="81" name="Straight Arrow Connector 80"/>
            <p:cNvCxnSpPr/>
            <p:nvPr/>
          </p:nvCxnSpPr>
          <p:spPr>
            <a:xfrm>
              <a:off x="4750723" y="4897222"/>
              <a:ext cx="1392253" cy="399725"/>
            </a:xfrm>
            <a:prstGeom prst="straightConnector1">
              <a:avLst/>
            </a:prstGeom>
            <a:ln>
              <a:solidFill>
                <a:srgbClr val="FF0000"/>
              </a:solidFill>
              <a:headEnd type="arrow"/>
              <a:tailEnd type="arrow"/>
            </a:ln>
          </p:spPr>
          <p:style>
            <a:lnRef idx="2">
              <a:schemeClr val="accent1"/>
            </a:lnRef>
            <a:fillRef idx="0">
              <a:schemeClr val="accent1"/>
            </a:fillRef>
            <a:effectRef idx="1">
              <a:schemeClr val="accent1"/>
            </a:effectRef>
            <a:fontRef idx="minor">
              <a:schemeClr val="tx1"/>
            </a:fontRef>
          </p:style>
        </p:cxnSp>
      </p:grpSp>
      <p:grpSp>
        <p:nvGrpSpPr>
          <p:cNvPr id="91" name="Group 90"/>
          <p:cNvGrpSpPr/>
          <p:nvPr/>
        </p:nvGrpSpPr>
        <p:grpSpPr>
          <a:xfrm>
            <a:off x="5707113" y="3108780"/>
            <a:ext cx="2083746" cy="1322519"/>
            <a:chOff x="5707113" y="3108780"/>
            <a:chExt cx="2083746" cy="1322519"/>
          </a:xfrm>
        </p:grpSpPr>
        <p:grpSp>
          <p:nvGrpSpPr>
            <p:cNvPr id="38" name="Group 37"/>
            <p:cNvGrpSpPr/>
            <p:nvPr/>
          </p:nvGrpSpPr>
          <p:grpSpPr>
            <a:xfrm>
              <a:off x="7221750" y="3108780"/>
              <a:ext cx="569109" cy="1322519"/>
              <a:chOff x="380695" y="1493438"/>
              <a:chExt cx="1461345" cy="4840554"/>
            </a:xfrm>
          </p:grpSpPr>
          <p:sp>
            <p:nvSpPr>
              <p:cNvPr id="39" name="Rectangle 38"/>
              <p:cNvSpPr/>
              <p:nvPr/>
            </p:nvSpPr>
            <p:spPr>
              <a:xfrm>
                <a:off x="380695" y="1493438"/>
                <a:ext cx="1461345" cy="4840554"/>
              </a:xfrm>
              <a:prstGeom prst="rect">
                <a:avLst/>
              </a:prstGeom>
              <a:solidFill>
                <a:schemeClr val="accent4">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Rectangle 39"/>
              <p:cNvSpPr/>
              <p:nvPr/>
            </p:nvSpPr>
            <p:spPr>
              <a:xfrm>
                <a:off x="506086" y="1591148"/>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1" name="Rectangle 40"/>
              <p:cNvSpPr/>
              <p:nvPr/>
            </p:nvSpPr>
            <p:spPr>
              <a:xfrm>
                <a:off x="506086" y="2590403"/>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2" name="Rectangle 41"/>
              <p:cNvSpPr/>
              <p:nvPr/>
            </p:nvSpPr>
            <p:spPr>
              <a:xfrm>
                <a:off x="506086" y="5588166"/>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3" name="Rectangle 42"/>
              <p:cNvSpPr/>
              <p:nvPr/>
            </p:nvSpPr>
            <p:spPr>
              <a:xfrm>
                <a:off x="506086" y="4588911"/>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4" name="Rectangle 43"/>
              <p:cNvSpPr/>
              <p:nvPr/>
            </p:nvSpPr>
            <p:spPr>
              <a:xfrm>
                <a:off x="506086" y="3589657"/>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cxnSp>
          <p:nvCxnSpPr>
            <p:cNvPr id="84" name="Straight Arrow Connector 83"/>
            <p:cNvCxnSpPr/>
            <p:nvPr/>
          </p:nvCxnSpPr>
          <p:spPr>
            <a:xfrm>
              <a:off x="5707113" y="3827803"/>
              <a:ext cx="1514639" cy="1588"/>
            </a:xfrm>
            <a:prstGeom prst="straightConnector1">
              <a:avLst/>
            </a:prstGeom>
            <a:ln>
              <a:solidFill>
                <a:srgbClr val="FF0000"/>
              </a:solidFill>
              <a:headEnd type="arrow"/>
              <a:tailEnd type="arrow"/>
            </a:ln>
          </p:spPr>
          <p:style>
            <a:lnRef idx="2">
              <a:schemeClr val="accent1"/>
            </a:lnRef>
            <a:fillRef idx="0">
              <a:schemeClr val="accent1"/>
            </a:fillRef>
            <a:effectRef idx="1">
              <a:schemeClr val="accent1"/>
            </a:effectRef>
            <a:fontRef idx="minor">
              <a:schemeClr val="tx1"/>
            </a:fontRef>
          </p:style>
        </p:cxnSp>
      </p:grpSp>
      <p:grpSp>
        <p:nvGrpSpPr>
          <p:cNvPr id="90" name="Group 89"/>
          <p:cNvGrpSpPr/>
          <p:nvPr/>
        </p:nvGrpSpPr>
        <p:grpSpPr>
          <a:xfrm>
            <a:off x="1578883" y="3108780"/>
            <a:ext cx="2322781" cy="1322519"/>
            <a:chOff x="1578883" y="3108780"/>
            <a:chExt cx="2322781" cy="1322519"/>
          </a:xfrm>
        </p:grpSpPr>
        <p:grpSp>
          <p:nvGrpSpPr>
            <p:cNvPr id="24" name="Group 23"/>
            <p:cNvGrpSpPr/>
            <p:nvPr/>
          </p:nvGrpSpPr>
          <p:grpSpPr>
            <a:xfrm>
              <a:off x="1578883" y="3108780"/>
              <a:ext cx="569109" cy="1322519"/>
              <a:chOff x="380695" y="1493438"/>
              <a:chExt cx="1461345" cy="4840554"/>
            </a:xfrm>
          </p:grpSpPr>
          <p:sp>
            <p:nvSpPr>
              <p:cNvPr id="25" name="Rectangle 24"/>
              <p:cNvSpPr/>
              <p:nvPr/>
            </p:nvSpPr>
            <p:spPr>
              <a:xfrm>
                <a:off x="380695" y="1493438"/>
                <a:ext cx="1461345" cy="4840554"/>
              </a:xfrm>
              <a:prstGeom prst="rect">
                <a:avLst/>
              </a:prstGeom>
              <a:solidFill>
                <a:schemeClr val="accent4">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p:cNvSpPr/>
              <p:nvPr/>
            </p:nvSpPr>
            <p:spPr>
              <a:xfrm>
                <a:off x="506086" y="1591148"/>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7" name="Rectangle 26"/>
              <p:cNvSpPr/>
              <p:nvPr/>
            </p:nvSpPr>
            <p:spPr>
              <a:xfrm>
                <a:off x="506086" y="2590403"/>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Rectangle 27"/>
              <p:cNvSpPr/>
              <p:nvPr/>
            </p:nvSpPr>
            <p:spPr>
              <a:xfrm>
                <a:off x="506086" y="5588166"/>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9" name="Rectangle 28"/>
              <p:cNvSpPr/>
              <p:nvPr/>
            </p:nvSpPr>
            <p:spPr>
              <a:xfrm>
                <a:off x="506086" y="4588911"/>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0" name="Rectangle 29"/>
              <p:cNvSpPr/>
              <p:nvPr/>
            </p:nvSpPr>
            <p:spPr>
              <a:xfrm>
                <a:off x="506086" y="3589657"/>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cxnSp>
          <p:nvCxnSpPr>
            <p:cNvPr id="87" name="Straight Arrow Connector 86"/>
            <p:cNvCxnSpPr/>
            <p:nvPr/>
          </p:nvCxnSpPr>
          <p:spPr>
            <a:xfrm>
              <a:off x="2133600" y="3810000"/>
              <a:ext cx="1768064" cy="1588"/>
            </a:xfrm>
            <a:prstGeom prst="straightConnector1">
              <a:avLst/>
            </a:prstGeom>
            <a:ln>
              <a:solidFill>
                <a:srgbClr val="FF0000"/>
              </a:solidFill>
              <a:headEnd type="arrow"/>
              <a:tailEnd type="arrow"/>
            </a:ln>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accel="50000" decel="50000" fill="hold" nodeType="clickEffect">
                                  <p:stCondLst>
                                    <p:cond delay="0"/>
                                  </p:stCondLst>
                                  <p:childTnLst>
                                    <p:set>
                                      <p:cBhvr>
                                        <p:cTn id="6" dur="1" fill="hold">
                                          <p:stCondLst>
                                            <p:cond delay="0"/>
                                          </p:stCondLst>
                                        </p:cTn>
                                        <p:tgtEl>
                                          <p:spTgt spid="94"/>
                                        </p:tgtEl>
                                        <p:attrNameLst>
                                          <p:attrName>style.visibility</p:attrName>
                                        </p:attrNameLst>
                                      </p:cBhvr>
                                      <p:to>
                                        <p:strVal val="visible"/>
                                      </p:to>
                                    </p:set>
                                    <p:anim calcmode="lin" valueType="num">
                                      <p:cBhvr additive="base">
                                        <p:cTn id="7" dur="500" fill="hold"/>
                                        <p:tgtEl>
                                          <p:spTgt spid="94"/>
                                        </p:tgtEl>
                                        <p:attrNameLst>
                                          <p:attrName>ppt_x</p:attrName>
                                        </p:attrNameLst>
                                      </p:cBhvr>
                                      <p:tavLst>
                                        <p:tav tm="0">
                                          <p:val>
                                            <p:strVal val="0-#ppt_w/2"/>
                                          </p:val>
                                        </p:tav>
                                        <p:tav tm="100000">
                                          <p:val>
                                            <p:strVal val="#ppt_x"/>
                                          </p:val>
                                        </p:tav>
                                      </p:tavLst>
                                    </p:anim>
                                    <p:anim calcmode="lin" valueType="num">
                                      <p:cBhvr additive="base">
                                        <p:cTn id="8" dur="500" fill="hold"/>
                                        <p:tgtEl>
                                          <p:spTgt spid="9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1" accel="50000" decel="50000" fill="hold" nodeType="afterEffect">
                                  <p:stCondLst>
                                    <p:cond delay="0"/>
                                  </p:stCondLst>
                                  <p:childTnLst>
                                    <p:set>
                                      <p:cBhvr>
                                        <p:cTn id="11" dur="1" fill="hold">
                                          <p:stCondLst>
                                            <p:cond delay="0"/>
                                          </p:stCondLst>
                                        </p:cTn>
                                        <p:tgtEl>
                                          <p:spTgt spid="95"/>
                                        </p:tgtEl>
                                        <p:attrNameLst>
                                          <p:attrName>style.visibility</p:attrName>
                                        </p:attrNameLst>
                                      </p:cBhvr>
                                      <p:to>
                                        <p:strVal val="visible"/>
                                      </p:to>
                                    </p:set>
                                    <p:anim calcmode="lin" valueType="num">
                                      <p:cBhvr additive="base">
                                        <p:cTn id="12" dur="500" fill="hold"/>
                                        <p:tgtEl>
                                          <p:spTgt spid="95"/>
                                        </p:tgtEl>
                                        <p:attrNameLst>
                                          <p:attrName>ppt_x</p:attrName>
                                        </p:attrNameLst>
                                      </p:cBhvr>
                                      <p:tavLst>
                                        <p:tav tm="0">
                                          <p:val>
                                            <p:strVal val="#ppt_x"/>
                                          </p:val>
                                        </p:tav>
                                        <p:tav tm="100000">
                                          <p:val>
                                            <p:strVal val="#ppt_x"/>
                                          </p:val>
                                        </p:tav>
                                      </p:tavLst>
                                    </p:anim>
                                    <p:anim calcmode="lin" valueType="num">
                                      <p:cBhvr additive="base">
                                        <p:cTn id="13" dur="500" fill="hold"/>
                                        <p:tgtEl>
                                          <p:spTgt spid="95"/>
                                        </p:tgtEl>
                                        <p:attrNameLst>
                                          <p:attrName>ppt_y</p:attrName>
                                        </p:attrNameLst>
                                      </p:cBhvr>
                                      <p:tavLst>
                                        <p:tav tm="0">
                                          <p:val>
                                            <p:strVal val="0-#ppt_h/2"/>
                                          </p:val>
                                        </p:tav>
                                        <p:tav tm="100000">
                                          <p:val>
                                            <p:strVal val="#ppt_y"/>
                                          </p:val>
                                        </p:tav>
                                      </p:tavLst>
                                    </p:anim>
                                  </p:childTnLst>
                                </p:cTn>
                              </p:par>
                            </p:childTnLst>
                          </p:cTn>
                        </p:par>
                        <p:par>
                          <p:cTn id="14" fill="hold">
                            <p:stCondLst>
                              <p:cond delay="1000"/>
                            </p:stCondLst>
                            <p:childTnLst>
                              <p:par>
                                <p:cTn id="15" presetID="2" presetClass="entr" presetSubtype="2" accel="50000" decel="50000" fill="hold" nodeType="afterEffect">
                                  <p:stCondLst>
                                    <p:cond delay="0"/>
                                  </p:stCondLst>
                                  <p:childTnLst>
                                    <p:set>
                                      <p:cBhvr>
                                        <p:cTn id="16" dur="1" fill="hold">
                                          <p:stCondLst>
                                            <p:cond delay="0"/>
                                          </p:stCondLst>
                                        </p:cTn>
                                        <p:tgtEl>
                                          <p:spTgt spid="91"/>
                                        </p:tgtEl>
                                        <p:attrNameLst>
                                          <p:attrName>style.visibility</p:attrName>
                                        </p:attrNameLst>
                                      </p:cBhvr>
                                      <p:to>
                                        <p:strVal val="visible"/>
                                      </p:to>
                                    </p:set>
                                    <p:anim calcmode="lin" valueType="num">
                                      <p:cBhvr additive="base">
                                        <p:cTn id="17" dur="500" fill="hold"/>
                                        <p:tgtEl>
                                          <p:spTgt spid="91"/>
                                        </p:tgtEl>
                                        <p:attrNameLst>
                                          <p:attrName>ppt_x</p:attrName>
                                        </p:attrNameLst>
                                      </p:cBhvr>
                                      <p:tavLst>
                                        <p:tav tm="0">
                                          <p:val>
                                            <p:strVal val="1+#ppt_w/2"/>
                                          </p:val>
                                        </p:tav>
                                        <p:tav tm="100000">
                                          <p:val>
                                            <p:strVal val="#ppt_x"/>
                                          </p:val>
                                        </p:tav>
                                      </p:tavLst>
                                    </p:anim>
                                    <p:anim calcmode="lin" valueType="num">
                                      <p:cBhvr additive="base">
                                        <p:cTn id="18" dur="500" fill="hold"/>
                                        <p:tgtEl>
                                          <p:spTgt spid="91"/>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4" accel="50000" decel="50000" fill="hold" nodeType="afterEffect">
                                  <p:stCondLst>
                                    <p:cond delay="0"/>
                                  </p:stCondLst>
                                  <p:childTnLst>
                                    <p:set>
                                      <p:cBhvr>
                                        <p:cTn id="21" dur="1" fill="hold">
                                          <p:stCondLst>
                                            <p:cond delay="0"/>
                                          </p:stCondLst>
                                        </p:cTn>
                                        <p:tgtEl>
                                          <p:spTgt spid="93"/>
                                        </p:tgtEl>
                                        <p:attrNameLst>
                                          <p:attrName>style.visibility</p:attrName>
                                        </p:attrNameLst>
                                      </p:cBhvr>
                                      <p:to>
                                        <p:strVal val="visible"/>
                                      </p:to>
                                    </p:set>
                                    <p:anim calcmode="lin" valueType="num">
                                      <p:cBhvr additive="base">
                                        <p:cTn id="22" dur="500" fill="hold"/>
                                        <p:tgtEl>
                                          <p:spTgt spid="93"/>
                                        </p:tgtEl>
                                        <p:attrNameLst>
                                          <p:attrName>ppt_x</p:attrName>
                                        </p:attrNameLst>
                                      </p:cBhvr>
                                      <p:tavLst>
                                        <p:tav tm="0">
                                          <p:val>
                                            <p:strVal val="#ppt_x"/>
                                          </p:val>
                                        </p:tav>
                                        <p:tav tm="100000">
                                          <p:val>
                                            <p:strVal val="#ppt_x"/>
                                          </p:val>
                                        </p:tav>
                                      </p:tavLst>
                                    </p:anim>
                                    <p:anim calcmode="lin" valueType="num">
                                      <p:cBhvr additive="base">
                                        <p:cTn id="23" dur="500" fill="hold"/>
                                        <p:tgtEl>
                                          <p:spTgt spid="93"/>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8" accel="50000" decel="50000" fill="hold" nodeType="afterEffect">
                                  <p:stCondLst>
                                    <p:cond delay="0"/>
                                  </p:stCondLst>
                                  <p:childTnLst>
                                    <p:set>
                                      <p:cBhvr>
                                        <p:cTn id="26" dur="1" fill="hold">
                                          <p:stCondLst>
                                            <p:cond delay="0"/>
                                          </p:stCondLst>
                                        </p:cTn>
                                        <p:tgtEl>
                                          <p:spTgt spid="92"/>
                                        </p:tgtEl>
                                        <p:attrNameLst>
                                          <p:attrName>style.visibility</p:attrName>
                                        </p:attrNameLst>
                                      </p:cBhvr>
                                      <p:to>
                                        <p:strVal val="visible"/>
                                      </p:to>
                                    </p:set>
                                    <p:anim calcmode="lin" valueType="num">
                                      <p:cBhvr additive="base">
                                        <p:cTn id="27" dur="500" fill="hold"/>
                                        <p:tgtEl>
                                          <p:spTgt spid="92"/>
                                        </p:tgtEl>
                                        <p:attrNameLst>
                                          <p:attrName>ppt_x</p:attrName>
                                        </p:attrNameLst>
                                      </p:cBhvr>
                                      <p:tavLst>
                                        <p:tav tm="0">
                                          <p:val>
                                            <p:strVal val="0-#ppt_w/2"/>
                                          </p:val>
                                        </p:tav>
                                        <p:tav tm="100000">
                                          <p:val>
                                            <p:strVal val="#ppt_x"/>
                                          </p:val>
                                        </p:tav>
                                      </p:tavLst>
                                    </p:anim>
                                    <p:anim calcmode="lin" valueType="num">
                                      <p:cBhvr additive="base">
                                        <p:cTn id="28" dur="500" fill="hold"/>
                                        <p:tgtEl>
                                          <p:spTgt spid="9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Agenda</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smtClean="0"/>
              <a:t>Approval of 2009 WG Minutes</a:t>
            </a:r>
          </a:p>
          <a:p>
            <a:r>
              <a:rPr lang="en-US" dirty="0" smtClean="0"/>
              <a:t>Revise WG III Charge</a:t>
            </a:r>
          </a:p>
          <a:p>
            <a:r>
              <a:rPr lang="en-US" dirty="0" smtClean="0"/>
              <a:t>Needed Services for the FDSN</a:t>
            </a:r>
          </a:p>
          <a:p>
            <a:pPr lvl="1"/>
            <a:r>
              <a:rPr lang="en-US" dirty="0" smtClean="0"/>
              <a:t>Overview of some existing efforts</a:t>
            </a:r>
          </a:p>
          <a:p>
            <a:pPr lvl="2"/>
            <a:r>
              <a:rPr lang="en-US" dirty="0" smtClean="0"/>
              <a:t>ORFEUS, EMSC, ETH, Australia, IRIS</a:t>
            </a:r>
          </a:p>
          <a:p>
            <a:r>
              <a:rPr lang="en-US" sz="2800" dirty="0" smtClean="0"/>
              <a:t>Potential for Federated Data Centers</a:t>
            </a:r>
          </a:p>
          <a:p>
            <a:pPr lvl="1"/>
            <a:r>
              <a:rPr lang="en-US" sz="2500" dirty="0" smtClean="0"/>
              <a:t>Setting/adopting XML standards for FDSN services</a:t>
            </a:r>
          </a:p>
          <a:p>
            <a:r>
              <a:rPr lang="en-US" sz="2800" dirty="0" smtClean="0"/>
              <a:t>Products</a:t>
            </a:r>
          </a:p>
          <a:p>
            <a:pPr lvl="1"/>
            <a:r>
              <a:rPr lang="en-US" sz="2500" dirty="0" smtClean="0"/>
              <a:t>Existing Products</a:t>
            </a:r>
          </a:p>
          <a:p>
            <a:pPr lvl="1"/>
            <a:r>
              <a:rPr lang="en-US" sz="2500" dirty="0" smtClean="0"/>
              <a:t>Needed Products</a:t>
            </a:r>
          </a:p>
          <a:p>
            <a:r>
              <a:rPr lang="en-US" sz="2800" dirty="0" smtClean="0"/>
              <a:t>Tools</a:t>
            </a:r>
          </a:p>
          <a:p>
            <a:pPr lvl="1"/>
            <a:r>
              <a:rPr lang="en-US" sz="2500" dirty="0" smtClean="0"/>
              <a:t>Tools with wide use within the FDSN</a:t>
            </a:r>
          </a:p>
          <a:p>
            <a:pPr lvl="1"/>
            <a:r>
              <a:rPr lang="en-US" sz="2500" dirty="0" smtClean="0"/>
              <a:t>Other tools that are needed</a:t>
            </a:r>
          </a:p>
          <a:p>
            <a:r>
              <a:rPr lang="en-US" sz="2800" dirty="0" smtClean="0"/>
              <a:t>Other Business</a:t>
            </a:r>
          </a:p>
          <a:p>
            <a:pPr lvl="1"/>
            <a:r>
              <a:rPr lang="en-US" sz="2500" dirty="0" smtClean="0"/>
              <a:t>Additions to the Agenda</a:t>
            </a:r>
          </a:p>
          <a:p>
            <a:pPr lvl="1"/>
            <a:endParaRPr lang="en-US" sz="2500" dirty="0" smtClean="0"/>
          </a:p>
          <a:p>
            <a:pPr lvl="1"/>
            <a:endParaRPr lang="en-US" sz="2500" dirty="0" smtClean="0"/>
          </a:p>
          <a:p>
            <a:endParaRPr lang="en-US" sz="2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FDSN Data Brokering</a:t>
            </a:r>
            <a:endParaRPr lang="en-US" sz="3600" dirty="0"/>
          </a:p>
        </p:txBody>
      </p:sp>
      <p:sp>
        <p:nvSpPr>
          <p:cNvPr id="45" name="Rectangle 44"/>
          <p:cNvSpPr/>
          <p:nvPr/>
        </p:nvSpPr>
        <p:spPr>
          <a:xfrm>
            <a:off x="6758944" y="2462994"/>
            <a:ext cx="1805448" cy="302277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u="sng" dirty="0" smtClean="0"/>
              <a:t>Client Applications</a:t>
            </a:r>
          </a:p>
          <a:p>
            <a:pPr algn="ctr"/>
            <a:r>
              <a:rPr lang="en-US" sz="1200" dirty="0" err="1" smtClean="0"/>
              <a:t>jWeed</a:t>
            </a:r>
            <a:r>
              <a:rPr lang="en-US" sz="1200" dirty="0" smtClean="0"/>
              <a:t>	</a:t>
            </a:r>
          </a:p>
          <a:p>
            <a:pPr algn="ctr"/>
            <a:r>
              <a:rPr lang="en-US" sz="1200" dirty="0" smtClean="0"/>
              <a:t>VASE</a:t>
            </a:r>
          </a:p>
          <a:p>
            <a:pPr algn="ctr"/>
            <a:r>
              <a:rPr lang="en-US" sz="1200" dirty="0" smtClean="0"/>
              <a:t>SOD</a:t>
            </a:r>
          </a:p>
          <a:p>
            <a:pPr algn="ctr"/>
            <a:r>
              <a:rPr lang="en-US" sz="1200" dirty="0" smtClean="0"/>
              <a:t>EMM</a:t>
            </a:r>
          </a:p>
          <a:p>
            <a:pPr algn="ctr"/>
            <a:r>
              <a:rPr lang="en-US" sz="1200" dirty="0" smtClean="0"/>
              <a:t>Emerald</a:t>
            </a:r>
          </a:p>
          <a:p>
            <a:pPr algn="ctr"/>
            <a:endParaRPr lang="en-US" sz="1200" dirty="0" smtClean="0"/>
          </a:p>
          <a:p>
            <a:pPr algn="ctr"/>
            <a:r>
              <a:rPr lang="en-US" sz="1200" dirty="0" smtClean="0">
                <a:solidFill>
                  <a:srgbClr val="FADA7A"/>
                </a:solidFill>
              </a:rPr>
              <a:t>Data Center Applications</a:t>
            </a:r>
          </a:p>
          <a:p>
            <a:pPr algn="ctr"/>
            <a:r>
              <a:rPr lang="en-US" sz="1200" dirty="0" err="1" smtClean="0">
                <a:solidFill>
                  <a:srgbClr val="FADA7A"/>
                </a:solidFill>
              </a:rPr>
              <a:t>Breqfast</a:t>
            </a:r>
            <a:endParaRPr lang="en-US" sz="1200" dirty="0" smtClean="0">
              <a:solidFill>
                <a:srgbClr val="FADA7A"/>
              </a:solidFill>
            </a:endParaRPr>
          </a:p>
          <a:p>
            <a:pPr algn="ctr"/>
            <a:r>
              <a:rPr lang="en-US" sz="1200" dirty="0" smtClean="0">
                <a:solidFill>
                  <a:srgbClr val="FADA7A"/>
                </a:solidFill>
              </a:rPr>
              <a:t>NetDC</a:t>
            </a:r>
          </a:p>
          <a:p>
            <a:pPr algn="ctr"/>
            <a:r>
              <a:rPr lang="en-US" sz="1200" dirty="0" err="1" smtClean="0">
                <a:solidFill>
                  <a:srgbClr val="FADA7A"/>
                </a:solidFill>
              </a:rPr>
              <a:t>Webrequest</a:t>
            </a:r>
            <a:endParaRPr lang="en-US" sz="1200" dirty="0" smtClean="0">
              <a:solidFill>
                <a:srgbClr val="FADA7A"/>
              </a:solidFill>
            </a:endParaRPr>
          </a:p>
          <a:p>
            <a:pPr algn="ctr"/>
            <a:r>
              <a:rPr lang="en-US" sz="1200" dirty="0" err="1" smtClean="0">
                <a:solidFill>
                  <a:srgbClr val="FADA7A"/>
                </a:solidFill>
              </a:rPr>
              <a:t>autoDRM</a:t>
            </a:r>
            <a:endParaRPr lang="en-US" sz="1200" dirty="0" smtClean="0">
              <a:solidFill>
                <a:srgbClr val="FADA7A"/>
              </a:solidFill>
            </a:endParaRPr>
          </a:p>
          <a:p>
            <a:pPr algn="ctr"/>
            <a:r>
              <a:rPr lang="en-US" sz="1200" dirty="0" smtClean="0">
                <a:solidFill>
                  <a:srgbClr val="FADA7A"/>
                </a:solidFill>
              </a:rPr>
              <a:t>WILBER III</a:t>
            </a:r>
            <a:endParaRPr lang="en-US" sz="1200" dirty="0" smtClean="0"/>
          </a:p>
          <a:p>
            <a:pPr algn="ctr"/>
            <a:endParaRPr lang="en-US" sz="1200" dirty="0"/>
          </a:p>
        </p:txBody>
      </p:sp>
      <p:grpSp>
        <p:nvGrpSpPr>
          <p:cNvPr id="59" name="Group 58"/>
          <p:cNvGrpSpPr/>
          <p:nvPr/>
        </p:nvGrpSpPr>
        <p:grpSpPr>
          <a:xfrm>
            <a:off x="930348" y="1668179"/>
            <a:ext cx="569109" cy="1322519"/>
            <a:chOff x="384505" y="1668326"/>
            <a:chExt cx="569109" cy="1322519"/>
          </a:xfrm>
        </p:grpSpPr>
        <p:sp>
          <p:nvSpPr>
            <p:cNvPr id="32" name="Rectangle 31"/>
            <p:cNvSpPr/>
            <p:nvPr/>
          </p:nvSpPr>
          <p:spPr>
            <a:xfrm>
              <a:off x="384505" y="1668326"/>
              <a:ext cx="569109" cy="1322519"/>
            </a:xfrm>
            <a:prstGeom prst="rect">
              <a:avLst/>
            </a:prstGeom>
            <a:solidFill>
              <a:schemeClr val="accent4">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p>
          </p:txBody>
        </p:sp>
        <p:sp>
          <p:nvSpPr>
            <p:cNvPr id="33" name="Rectangle 32"/>
            <p:cNvSpPr/>
            <p:nvPr/>
          </p:nvSpPr>
          <p:spPr>
            <a:xfrm>
              <a:off x="433338" y="1695022"/>
              <a:ext cx="471444" cy="1463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p>
          </p:txBody>
        </p:sp>
        <p:sp>
          <p:nvSpPr>
            <p:cNvPr id="34" name="Rectangle 33"/>
            <p:cNvSpPr/>
            <p:nvPr/>
          </p:nvSpPr>
          <p:spPr>
            <a:xfrm>
              <a:off x="433338" y="1968035"/>
              <a:ext cx="471444" cy="1463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p>
          </p:txBody>
        </p:sp>
        <p:sp>
          <p:nvSpPr>
            <p:cNvPr id="35" name="Rectangle 34"/>
            <p:cNvSpPr/>
            <p:nvPr/>
          </p:nvSpPr>
          <p:spPr>
            <a:xfrm>
              <a:off x="433338" y="2787073"/>
              <a:ext cx="471444" cy="1463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p>
          </p:txBody>
        </p:sp>
        <p:sp>
          <p:nvSpPr>
            <p:cNvPr id="36" name="Rectangle 35"/>
            <p:cNvSpPr/>
            <p:nvPr/>
          </p:nvSpPr>
          <p:spPr>
            <a:xfrm>
              <a:off x="433338" y="2514060"/>
              <a:ext cx="471444" cy="1463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p>
          </p:txBody>
        </p:sp>
        <p:sp>
          <p:nvSpPr>
            <p:cNvPr id="37" name="Rectangle 36"/>
            <p:cNvSpPr/>
            <p:nvPr/>
          </p:nvSpPr>
          <p:spPr>
            <a:xfrm>
              <a:off x="433338" y="2241048"/>
              <a:ext cx="471444" cy="1463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p>
          </p:txBody>
        </p:sp>
      </p:grpSp>
      <p:cxnSp>
        <p:nvCxnSpPr>
          <p:cNvPr id="76" name="Straight Arrow Connector 75"/>
          <p:cNvCxnSpPr/>
          <p:nvPr/>
        </p:nvCxnSpPr>
        <p:spPr>
          <a:xfrm flipV="1">
            <a:off x="2963602" y="2990698"/>
            <a:ext cx="861554" cy="788279"/>
          </a:xfrm>
          <a:prstGeom prst="straightConnector1">
            <a:avLst/>
          </a:prstGeom>
          <a:ln>
            <a:solidFill>
              <a:srgbClr val="FF0000"/>
            </a:solidFill>
            <a:headEnd type="arrow"/>
            <a:tailEnd type="arrow"/>
          </a:ln>
        </p:spPr>
        <p:style>
          <a:lnRef idx="2">
            <a:schemeClr val="accent1"/>
          </a:lnRef>
          <a:fillRef idx="0">
            <a:schemeClr val="accent1"/>
          </a:fillRef>
          <a:effectRef idx="1">
            <a:schemeClr val="accent1"/>
          </a:effectRef>
          <a:fontRef idx="minor">
            <a:schemeClr val="tx1"/>
          </a:fontRef>
        </p:style>
      </p:cxnSp>
      <p:grpSp>
        <p:nvGrpSpPr>
          <p:cNvPr id="24" name="Group 2"/>
          <p:cNvGrpSpPr/>
          <p:nvPr/>
        </p:nvGrpSpPr>
        <p:grpSpPr>
          <a:xfrm>
            <a:off x="2224251" y="1668179"/>
            <a:ext cx="569109" cy="1322519"/>
            <a:chOff x="380695" y="1493438"/>
            <a:chExt cx="1461345" cy="4840554"/>
          </a:xfrm>
        </p:grpSpPr>
        <p:sp>
          <p:nvSpPr>
            <p:cNvPr id="4" name="Rectangle 3"/>
            <p:cNvSpPr/>
            <p:nvPr/>
          </p:nvSpPr>
          <p:spPr>
            <a:xfrm>
              <a:off x="380695" y="1493438"/>
              <a:ext cx="1461345" cy="4840554"/>
            </a:xfrm>
            <a:prstGeom prst="rect">
              <a:avLst/>
            </a:prstGeom>
            <a:solidFill>
              <a:schemeClr val="accent4">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p>
          </p:txBody>
        </p:sp>
        <p:sp>
          <p:nvSpPr>
            <p:cNvPr id="5" name="Rectangle 4"/>
            <p:cNvSpPr/>
            <p:nvPr/>
          </p:nvSpPr>
          <p:spPr>
            <a:xfrm>
              <a:off x="506086" y="1591148"/>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p>
          </p:txBody>
        </p:sp>
        <p:sp>
          <p:nvSpPr>
            <p:cNvPr id="6" name="Rectangle 5"/>
            <p:cNvSpPr/>
            <p:nvPr/>
          </p:nvSpPr>
          <p:spPr>
            <a:xfrm>
              <a:off x="506086" y="2590403"/>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p>
          </p:txBody>
        </p:sp>
        <p:sp>
          <p:nvSpPr>
            <p:cNvPr id="7" name="Rectangle 6"/>
            <p:cNvSpPr/>
            <p:nvPr/>
          </p:nvSpPr>
          <p:spPr>
            <a:xfrm>
              <a:off x="506086" y="5588166"/>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p>
          </p:txBody>
        </p:sp>
        <p:sp>
          <p:nvSpPr>
            <p:cNvPr id="8" name="Rectangle 7"/>
            <p:cNvSpPr/>
            <p:nvPr/>
          </p:nvSpPr>
          <p:spPr>
            <a:xfrm>
              <a:off x="506086" y="4588911"/>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p>
          </p:txBody>
        </p:sp>
        <p:sp>
          <p:nvSpPr>
            <p:cNvPr id="9" name="Rectangle 8"/>
            <p:cNvSpPr/>
            <p:nvPr/>
          </p:nvSpPr>
          <p:spPr>
            <a:xfrm>
              <a:off x="506086" y="3589657"/>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p>
          </p:txBody>
        </p:sp>
      </p:grpSp>
      <p:cxnSp>
        <p:nvCxnSpPr>
          <p:cNvPr id="77" name="Straight Arrow Connector 76"/>
          <p:cNvCxnSpPr/>
          <p:nvPr/>
        </p:nvCxnSpPr>
        <p:spPr>
          <a:xfrm>
            <a:off x="1193458" y="2990698"/>
            <a:ext cx="860550" cy="788278"/>
          </a:xfrm>
          <a:prstGeom prst="straightConnector1">
            <a:avLst/>
          </a:prstGeom>
          <a:ln>
            <a:solidFill>
              <a:srgbClr val="FF0000"/>
            </a:solidFill>
            <a:headEnd type="arrow"/>
            <a:tailEnd type="arrow"/>
          </a:ln>
        </p:spPr>
        <p:style>
          <a:lnRef idx="2">
            <a:schemeClr val="accent1"/>
          </a:lnRef>
          <a:fillRef idx="0">
            <a:schemeClr val="accent1"/>
          </a:fillRef>
          <a:effectRef idx="1">
            <a:schemeClr val="accent1"/>
          </a:effectRef>
          <a:fontRef idx="minor">
            <a:schemeClr val="tx1"/>
          </a:fontRef>
        </p:style>
      </p:cxnSp>
      <p:grpSp>
        <p:nvGrpSpPr>
          <p:cNvPr id="38" name="Group 16"/>
          <p:cNvGrpSpPr/>
          <p:nvPr/>
        </p:nvGrpSpPr>
        <p:grpSpPr>
          <a:xfrm>
            <a:off x="2224251" y="4766748"/>
            <a:ext cx="569109" cy="1322519"/>
            <a:chOff x="380695" y="1493438"/>
            <a:chExt cx="1461345" cy="4840554"/>
          </a:xfrm>
        </p:grpSpPr>
        <p:sp>
          <p:nvSpPr>
            <p:cNvPr id="18" name="Rectangle 17"/>
            <p:cNvSpPr/>
            <p:nvPr/>
          </p:nvSpPr>
          <p:spPr>
            <a:xfrm>
              <a:off x="380695" y="1493438"/>
              <a:ext cx="1461345" cy="4840554"/>
            </a:xfrm>
            <a:prstGeom prst="rect">
              <a:avLst/>
            </a:prstGeom>
            <a:solidFill>
              <a:schemeClr val="accent4">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p>
          </p:txBody>
        </p:sp>
        <p:sp>
          <p:nvSpPr>
            <p:cNvPr id="19" name="Rectangle 18"/>
            <p:cNvSpPr/>
            <p:nvPr/>
          </p:nvSpPr>
          <p:spPr>
            <a:xfrm>
              <a:off x="506086" y="1591148"/>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p>
          </p:txBody>
        </p:sp>
        <p:sp>
          <p:nvSpPr>
            <p:cNvPr id="20" name="Rectangle 19"/>
            <p:cNvSpPr/>
            <p:nvPr/>
          </p:nvSpPr>
          <p:spPr>
            <a:xfrm>
              <a:off x="506086" y="2590403"/>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p>
          </p:txBody>
        </p:sp>
        <p:sp>
          <p:nvSpPr>
            <p:cNvPr id="21" name="Rectangle 20"/>
            <p:cNvSpPr/>
            <p:nvPr/>
          </p:nvSpPr>
          <p:spPr>
            <a:xfrm>
              <a:off x="506086" y="5588166"/>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p>
          </p:txBody>
        </p:sp>
        <p:sp>
          <p:nvSpPr>
            <p:cNvPr id="22" name="Rectangle 21"/>
            <p:cNvSpPr/>
            <p:nvPr/>
          </p:nvSpPr>
          <p:spPr>
            <a:xfrm>
              <a:off x="506086" y="4588911"/>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p>
          </p:txBody>
        </p:sp>
        <p:sp>
          <p:nvSpPr>
            <p:cNvPr id="23" name="Rectangle 22"/>
            <p:cNvSpPr/>
            <p:nvPr/>
          </p:nvSpPr>
          <p:spPr>
            <a:xfrm>
              <a:off x="506086" y="3589657"/>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p>
          </p:txBody>
        </p:sp>
      </p:grpSp>
      <p:cxnSp>
        <p:nvCxnSpPr>
          <p:cNvPr id="80" name="Straight Arrow Connector 79"/>
          <p:cNvCxnSpPr/>
          <p:nvPr/>
        </p:nvCxnSpPr>
        <p:spPr>
          <a:xfrm rot="5400000">
            <a:off x="2279235" y="4537178"/>
            <a:ext cx="444342" cy="14799"/>
          </a:xfrm>
          <a:prstGeom prst="straightConnector1">
            <a:avLst/>
          </a:prstGeom>
          <a:ln>
            <a:solidFill>
              <a:srgbClr val="FF0000"/>
            </a:solidFill>
            <a:headEnd type="arrow"/>
            <a:tailEnd type="arrow"/>
          </a:ln>
        </p:spPr>
        <p:style>
          <a:lnRef idx="2">
            <a:schemeClr val="accent1"/>
          </a:lnRef>
          <a:fillRef idx="0">
            <a:schemeClr val="accent1"/>
          </a:fillRef>
          <a:effectRef idx="1">
            <a:schemeClr val="accent1"/>
          </a:effectRef>
          <a:fontRef idx="minor">
            <a:schemeClr val="tx1"/>
          </a:fontRef>
        </p:style>
      </p:cxnSp>
      <p:grpSp>
        <p:nvGrpSpPr>
          <p:cNvPr id="47" name="Group 9"/>
          <p:cNvGrpSpPr/>
          <p:nvPr/>
        </p:nvGrpSpPr>
        <p:grpSpPr>
          <a:xfrm>
            <a:off x="3509870" y="4766748"/>
            <a:ext cx="569109" cy="1322519"/>
            <a:chOff x="380695" y="1493438"/>
            <a:chExt cx="1461345" cy="4840554"/>
          </a:xfrm>
        </p:grpSpPr>
        <p:sp>
          <p:nvSpPr>
            <p:cNvPr id="11" name="Rectangle 10"/>
            <p:cNvSpPr/>
            <p:nvPr/>
          </p:nvSpPr>
          <p:spPr>
            <a:xfrm>
              <a:off x="380695" y="1493438"/>
              <a:ext cx="1461345" cy="4840554"/>
            </a:xfrm>
            <a:prstGeom prst="rect">
              <a:avLst/>
            </a:prstGeom>
            <a:solidFill>
              <a:schemeClr val="accent4">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p>
          </p:txBody>
        </p:sp>
        <p:sp>
          <p:nvSpPr>
            <p:cNvPr id="12" name="Rectangle 11"/>
            <p:cNvSpPr/>
            <p:nvPr/>
          </p:nvSpPr>
          <p:spPr>
            <a:xfrm>
              <a:off x="506086" y="1591148"/>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p>
          </p:txBody>
        </p:sp>
        <p:sp>
          <p:nvSpPr>
            <p:cNvPr id="13" name="Rectangle 12"/>
            <p:cNvSpPr/>
            <p:nvPr/>
          </p:nvSpPr>
          <p:spPr>
            <a:xfrm>
              <a:off x="506086" y="2590403"/>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p>
          </p:txBody>
        </p:sp>
        <p:sp>
          <p:nvSpPr>
            <p:cNvPr id="14" name="Rectangle 13"/>
            <p:cNvSpPr/>
            <p:nvPr/>
          </p:nvSpPr>
          <p:spPr>
            <a:xfrm>
              <a:off x="506086" y="5588166"/>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p>
          </p:txBody>
        </p:sp>
        <p:sp>
          <p:nvSpPr>
            <p:cNvPr id="15" name="Rectangle 14"/>
            <p:cNvSpPr/>
            <p:nvPr/>
          </p:nvSpPr>
          <p:spPr>
            <a:xfrm>
              <a:off x="506086" y="4588911"/>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p>
          </p:txBody>
        </p:sp>
        <p:sp>
          <p:nvSpPr>
            <p:cNvPr id="16" name="Rectangle 15"/>
            <p:cNvSpPr/>
            <p:nvPr/>
          </p:nvSpPr>
          <p:spPr>
            <a:xfrm>
              <a:off x="506086" y="3589657"/>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p>
          </p:txBody>
        </p:sp>
      </p:grpSp>
      <p:cxnSp>
        <p:nvCxnSpPr>
          <p:cNvPr id="81" name="Straight Arrow Connector 80"/>
          <p:cNvCxnSpPr/>
          <p:nvPr/>
        </p:nvCxnSpPr>
        <p:spPr>
          <a:xfrm rot="10800000" flipV="1">
            <a:off x="1214904" y="4084966"/>
            <a:ext cx="839105" cy="681782"/>
          </a:xfrm>
          <a:prstGeom prst="straightConnector1">
            <a:avLst/>
          </a:prstGeom>
          <a:ln>
            <a:solidFill>
              <a:srgbClr val="FF0000"/>
            </a:solidFill>
            <a:headEnd type="arrow"/>
            <a:tailEnd type="arrow"/>
          </a:ln>
        </p:spPr>
        <p:style>
          <a:lnRef idx="2">
            <a:schemeClr val="accent1"/>
          </a:lnRef>
          <a:fillRef idx="0">
            <a:schemeClr val="accent1"/>
          </a:fillRef>
          <a:effectRef idx="1">
            <a:schemeClr val="accent1"/>
          </a:effectRef>
          <a:fontRef idx="minor">
            <a:schemeClr val="tx1"/>
          </a:fontRef>
        </p:style>
      </p:cxnSp>
      <p:grpSp>
        <p:nvGrpSpPr>
          <p:cNvPr id="49" name="Group 37"/>
          <p:cNvGrpSpPr/>
          <p:nvPr/>
        </p:nvGrpSpPr>
        <p:grpSpPr>
          <a:xfrm>
            <a:off x="3509870" y="1668179"/>
            <a:ext cx="569109" cy="1322519"/>
            <a:chOff x="380695" y="1493438"/>
            <a:chExt cx="1461345" cy="4840554"/>
          </a:xfrm>
        </p:grpSpPr>
        <p:sp>
          <p:nvSpPr>
            <p:cNvPr id="39" name="Rectangle 38"/>
            <p:cNvSpPr/>
            <p:nvPr/>
          </p:nvSpPr>
          <p:spPr>
            <a:xfrm>
              <a:off x="380695" y="1493438"/>
              <a:ext cx="1461345" cy="4840554"/>
            </a:xfrm>
            <a:prstGeom prst="rect">
              <a:avLst/>
            </a:prstGeom>
            <a:solidFill>
              <a:schemeClr val="accent4">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p>
          </p:txBody>
        </p:sp>
        <p:sp>
          <p:nvSpPr>
            <p:cNvPr id="40" name="Rectangle 39"/>
            <p:cNvSpPr/>
            <p:nvPr/>
          </p:nvSpPr>
          <p:spPr>
            <a:xfrm>
              <a:off x="506086" y="1591148"/>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p>
          </p:txBody>
        </p:sp>
        <p:sp>
          <p:nvSpPr>
            <p:cNvPr id="41" name="Rectangle 40"/>
            <p:cNvSpPr/>
            <p:nvPr/>
          </p:nvSpPr>
          <p:spPr>
            <a:xfrm>
              <a:off x="506086" y="2590403"/>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p>
          </p:txBody>
        </p:sp>
        <p:sp>
          <p:nvSpPr>
            <p:cNvPr id="42" name="Rectangle 41"/>
            <p:cNvSpPr/>
            <p:nvPr/>
          </p:nvSpPr>
          <p:spPr>
            <a:xfrm>
              <a:off x="506086" y="5588166"/>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p>
          </p:txBody>
        </p:sp>
        <p:sp>
          <p:nvSpPr>
            <p:cNvPr id="43" name="Rectangle 42"/>
            <p:cNvSpPr/>
            <p:nvPr/>
          </p:nvSpPr>
          <p:spPr>
            <a:xfrm>
              <a:off x="506086" y="4588911"/>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p>
          </p:txBody>
        </p:sp>
        <p:sp>
          <p:nvSpPr>
            <p:cNvPr id="44" name="Rectangle 43"/>
            <p:cNvSpPr/>
            <p:nvPr/>
          </p:nvSpPr>
          <p:spPr>
            <a:xfrm>
              <a:off x="506086" y="3589657"/>
              <a:ext cx="1210562" cy="53548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p>
          </p:txBody>
        </p:sp>
      </p:grpSp>
      <p:cxnSp>
        <p:nvCxnSpPr>
          <p:cNvPr id="84" name="Straight Arrow Connector 83"/>
          <p:cNvCxnSpPr>
            <a:endCxn id="58" idx="0"/>
          </p:cNvCxnSpPr>
          <p:nvPr/>
        </p:nvCxnSpPr>
        <p:spPr>
          <a:xfrm rot="16200000" flipH="1">
            <a:off x="2279235" y="3205469"/>
            <a:ext cx="444341" cy="14799"/>
          </a:xfrm>
          <a:prstGeom prst="straightConnector1">
            <a:avLst/>
          </a:prstGeom>
          <a:ln>
            <a:solidFill>
              <a:srgbClr val="FF0000"/>
            </a:solidFill>
            <a:headEnd type="arrow"/>
            <a:tailEnd type="arrow"/>
          </a:ln>
        </p:spPr>
        <p:style>
          <a:lnRef idx="2">
            <a:schemeClr val="accent1"/>
          </a:lnRef>
          <a:fillRef idx="0">
            <a:schemeClr val="accent1"/>
          </a:fillRef>
          <a:effectRef idx="1">
            <a:schemeClr val="accent1"/>
          </a:effectRef>
          <a:fontRef idx="minor">
            <a:schemeClr val="tx1"/>
          </a:fontRef>
        </p:style>
      </p:cxnSp>
      <p:grpSp>
        <p:nvGrpSpPr>
          <p:cNvPr id="60" name="Group 59"/>
          <p:cNvGrpSpPr/>
          <p:nvPr/>
        </p:nvGrpSpPr>
        <p:grpSpPr>
          <a:xfrm>
            <a:off x="930348" y="4766748"/>
            <a:ext cx="569109" cy="1322519"/>
            <a:chOff x="466325" y="4766748"/>
            <a:chExt cx="569109" cy="1322519"/>
          </a:xfrm>
        </p:grpSpPr>
        <p:sp>
          <p:nvSpPr>
            <p:cNvPr id="25" name="Rectangle 24"/>
            <p:cNvSpPr/>
            <p:nvPr/>
          </p:nvSpPr>
          <p:spPr>
            <a:xfrm>
              <a:off x="466325" y="4766748"/>
              <a:ext cx="569109" cy="1322519"/>
            </a:xfrm>
            <a:prstGeom prst="rect">
              <a:avLst/>
            </a:prstGeom>
            <a:solidFill>
              <a:schemeClr val="accent4">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a:p>
          </p:txBody>
        </p:sp>
        <p:sp>
          <p:nvSpPr>
            <p:cNvPr id="26" name="Rectangle 25"/>
            <p:cNvSpPr/>
            <p:nvPr/>
          </p:nvSpPr>
          <p:spPr>
            <a:xfrm>
              <a:off x="515158" y="4793444"/>
              <a:ext cx="471444" cy="1463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p>
          </p:txBody>
        </p:sp>
        <p:sp>
          <p:nvSpPr>
            <p:cNvPr id="27" name="Rectangle 26"/>
            <p:cNvSpPr/>
            <p:nvPr/>
          </p:nvSpPr>
          <p:spPr>
            <a:xfrm>
              <a:off x="515158" y="5066457"/>
              <a:ext cx="471444" cy="1463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p>
          </p:txBody>
        </p:sp>
        <p:sp>
          <p:nvSpPr>
            <p:cNvPr id="28" name="Rectangle 27"/>
            <p:cNvSpPr/>
            <p:nvPr/>
          </p:nvSpPr>
          <p:spPr>
            <a:xfrm>
              <a:off x="515158" y="5885495"/>
              <a:ext cx="471444" cy="1463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p>
          </p:txBody>
        </p:sp>
        <p:sp>
          <p:nvSpPr>
            <p:cNvPr id="29" name="Rectangle 28"/>
            <p:cNvSpPr/>
            <p:nvPr/>
          </p:nvSpPr>
          <p:spPr>
            <a:xfrm>
              <a:off x="515158" y="5612482"/>
              <a:ext cx="471444" cy="1463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p>
          </p:txBody>
        </p:sp>
        <p:sp>
          <p:nvSpPr>
            <p:cNvPr id="30" name="Rectangle 29"/>
            <p:cNvSpPr/>
            <p:nvPr/>
          </p:nvSpPr>
          <p:spPr>
            <a:xfrm>
              <a:off x="515158" y="5339470"/>
              <a:ext cx="471444" cy="1463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p>
          </p:txBody>
        </p:sp>
      </p:grpSp>
      <p:cxnSp>
        <p:nvCxnSpPr>
          <p:cNvPr id="87" name="Straight Arrow Connector 86"/>
          <p:cNvCxnSpPr/>
          <p:nvPr/>
        </p:nvCxnSpPr>
        <p:spPr>
          <a:xfrm>
            <a:off x="2963602" y="4084966"/>
            <a:ext cx="861554" cy="681782"/>
          </a:xfrm>
          <a:prstGeom prst="straightConnector1">
            <a:avLst/>
          </a:prstGeom>
          <a:ln>
            <a:solidFill>
              <a:srgbClr val="FF0000"/>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58" name="Oval 57"/>
          <p:cNvSpPr/>
          <p:nvPr/>
        </p:nvSpPr>
        <p:spPr>
          <a:xfrm>
            <a:off x="2054008" y="3435040"/>
            <a:ext cx="909594" cy="887366"/>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t>Broker</a:t>
            </a:r>
            <a:endParaRPr lang="en-US" sz="2000" dirty="0"/>
          </a:p>
        </p:txBody>
      </p:sp>
      <p:sp>
        <p:nvSpPr>
          <p:cNvPr id="73" name="Oval 72"/>
          <p:cNvSpPr/>
          <p:nvPr/>
        </p:nvSpPr>
        <p:spPr>
          <a:xfrm>
            <a:off x="719141" y="3534192"/>
            <a:ext cx="780316" cy="76497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Registry</a:t>
            </a:r>
            <a:endParaRPr lang="en-US" sz="1400" dirty="0"/>
          </a:p>
        </p:txBody>
      </p:sp>
      <p:cxnSp>
        <p:nvCxnSpPr>
          <p:cNvPr id="74" name="Straight Arrow Connector 73"/>
          <p:cNvCxnSpPr>
            <a:endCxn id="58" idx="2"/>
          </p:cNvCxnSpPr>
          <p:nvPr/>
        </p:nvCxnSpPr>
        <p:spPr>
          <a:xfrm>
            <a:off x="1450625" y="3878723"/>
            <a:ext cx="603383" cy="1588"/>
          </a:xfrm>
          <a:prstGeom prst="straightConnector1">
            <a:avLst/>
          </a:prstGeom>
          <a:ln>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flipV="1">
            <a:off x="2963602" y="3878723"/>
            <a:ext cx="3795342" cy="1588"/>
          </a:xfrm>
          <a:prstGeom prst="line">
            <a:avLst/>
          </a:prstGeom>
          <a:ln w="31750">
            <a:solidFill>
              <a:schemeClr val="accent5"/>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56" name="TextBox 55"/>
          <p:cNvSpPr txBox="1"/>
          <p:nvPr/>
        </p:nvSpPr>
        <p:spPr>
          <a:xfrm>
            <a:off x="3687447" y="3534192"/>
            <a:ext cx="3027579" cy="646331"/>
          </a:xfrm>
          <a:prstGeom prst="rect">
            <a:avLst/>
          </a:prstGeom>
          <a:noFill/>
        </p:spPr>
        <p:txBody>
          <a:bodyPr wrap="none" rtlCol="0">
            <a:spAutoFit/>
          </a:bodyPr>
          <a:lstStyle/>
          <a:p>
            <a:r>
              <a:rPr lang="en-US" dirty="0" smtClean="0"/>
              <a:t>Data Cleaning operations </a:t>
            </a:r>
          </a:p>
          <a:p>
            <a:r>
              <a:rPr lang="en-US" dirty="0" smtClean="0"/>
              <a:t>Could take place in this model</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p:bld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Agenda</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smtClean="0"/>
              <a:t>Approval of 2009 WG Minutes</a:t>
            </a:r>
          </a:p>
          <a:p>
            <a:r>
              <a:rPr lang="en-US" dirty="0" smtClean="0"/>
              <a:t>Revise WG III Charge</a:t>
            </a:r>
          </a:p>
          <a:p>
            <a:r>
              <a:rPr lang="en-US" dirty="0" smtClean="0"/>
              <a:t>Needed Services for the FDSN</a:t>
            </a:r>
          </a:p>
          <a:p>
            <a:pPr lvl="1"/>
            <a:r>
              <a:rPr lang="en-US" dirty="0" smtClean="0"/>
              <a:t>Overview of some existing efforts</a:t>
            </a:r>
          </a:p>
          <a:p>
            <a:pPr lvl="2"/>
            <a:r>
              <a:rPr lang="en-US" dirty="0" smtClean="0"/>
              <a:t>ORFEUS, EMSC, ETH, Australia, IRIS</a:t>
            </a:r>
          </a:p>
          <a:p>
            <a:r>
              <a:rPr lang="en-US" sz="2800" dirty="0" smtClean="0"/>
              <a:t>Potential for Federated Data Centers</a:t>
            </a:r>
          </a:p>
          <a:p>
            <a:pPr lvl="1"/>
            <a:r>
              <a:rPr lang="en-US" sz="2500" dirty="0" smtClean="0"/>
              <a:t>Setting/adopting XML standards for FDSN services</a:t>
            </a:r>
          </a:p>
          <a:p>
            <a:r>
              <a:rPr lang="en-US" sz="2800" dirty="0" smtClean="0">
                <a:solidFill>
                  <a:srgbClr val="3366FF"/>
                </a:solidFill>
              </a:rPr>
              <a:t>Products</a:t>
            </a:r>
          </a:p>
          <a:p>
            <a:pPr lvl="1"/>
            <a:r>
              <a:rPr lang="en-US" sz="2500" dirty="0" smtClean="0">
                <a:solidFill>
                  <a:srgbClr val="3366FF"/>
                </a:solidFill>
              </a:rPr>
              <a:t>Existing Products</a:t>
            </a:r>
          </a:p>
          <a:p>
            <a:pPr lvl="1"/>
            <a:r>
              <a:rPr lang="en-US" sz="2500" dirty="0" smtClean="0">
                <a:solidFill>
                  <a:srgbClr val="3366FF"/>
                </a:solidFill>
              </a:rPr>
              <a:t>Needed Products</a:t>
            </a:r>
          </a:p>
          <a:p>
            <a:r>
              <a:rPr lang="en-US" sz="2800" dirty="0" smtClean="0"/>
              <a:t>Tools</a:t>
            </a:r>
          </a:p>
          <a:p>
            <a:pPr lvl="1"/>
            <a:r>
              <a:rPr lang="en-US" sz="2500" dirty="0" smtClean="0"/>
              <a:t>Tools with wide use within the FDSN</a:t>
            </a:r>
          </a:p>
          <a:p>
            <a:pPr lvl="1"/>
            <a:r>
              <a:rPr lang="en-US" sz="2500" dirty="0" smtClean="0"/>
              <a:t>Other tools that are needed</a:t>
            </a:r>
          </a:p>
          <a:p>
            <a:r>
              <a:rPr lang="en-US" sz="2800" dirty="0" smtClean="0"/>
              <a:t>Other Business</a:t>
            </a:r>
          </a:p>
          <a:p>
            <a:pPr lvl="1"/>
            <a:r>
              <a:rPr lang="en-US" sz="2500" dirty="0" smtClean="0"/>
              <a:t>Additions to the Agenda</a:t>
            </a:r>
          </a:p>
          <a:p>
            <a:pPr lvl="1"/>
            <a:endParaRPr lang="en-US" sz="2500" dirty="0" smtClean="0"/>
          </a:p>
          <a:p>
            <a:pPr lvl="1"/>
            <a:endParaRPr lang="en-US" sz="2500" dirty="0" smtClean="0"/>
          </a:p>
          <a:p>
            <a:endParaRPr lang="en-US" sz="28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Products at IRIS</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Products Overview</a:t>
            </a:r>
            <a:endParaRPr lang="en-US" dirty="0" smtClean="0">
              <a:hlinkClick r:id="rId2"/>
            </a:endParaRPr>
          </a:p>
          <a:p>
            <a:pPr lvl="1"/>
            <a:r>
              <a:rPr lang="en-US" dirty="0" smtClean="0">
                <a:hlinkClick r:id="rId2"/>
              </a:rPr>
              <a:t>http://www.iris.edu/dms/products/</a:t>
            </a:r>
            <a:endParaRPr lang="en-US" dirty="0" smtClean="0"/>
          </a:p>
          <a:p>
            <a:r>
              <a:rPr lang="en-US" dirty="0" smtClean="0"/>
              <a:t>SPUD - Product Management System</a:t>
            </a:r>
          </a:p>
          <a:p>
            <a:pPr lvl="1"/>
            <a:r>
              <a:rPr lang="en-US" dirty="0" smtClean="0">
                <a:hlinkClick r:id="rId3"/>
              </a:rPr>
              <a:t>http://www.iris.edu/spud/</a:t>
            </a:r>
            <a:endParaRPr lang="en-US" dirty="0" smtClean="0"/>
          </a:p>
          <a:p>
            <a:r>
              <a:rPr lang="en-US" dirty="0" smtClean="0"/>
              <a:t>Current Products</a:t>
            </a:r>
          </a:p>
          <a:p>
            <a:pPr lvl="1"/>
            <a:r>
              <a:rPr lang="en-US" dirty="0" smtClean="0"/>
              <a:t>Ground Motion </a:t>
            </a:r>
            <a:r>
              <a:rPr lang="en-US" dirty="0" err="1" smtClean="0"/>
              <a:t>Vizualizations</a:t>
            </a:r>
            <a:endParaRPr lang="en-US" dirty="0" smtClean="0"/>
          </a:p>
          <a:p>
            <a:pPr lvl="1"/>
            <a:r>
              <a:rPr lang="en-US" dirty="0" smtClean="0"/>
              <a:t>Event Plots</a:t>
            </a:r>
          </a:p>
          <a:p>
            <a:pPr lvl="1"/>
            <a:r>
              <a:rPr lang="en-US" dirty="0" smtClean="0"/>
              <a:t>EARS – Automated Receiver functions</a:t>
            </a:r>
          </a:p>
          <a:p>
            <a:pPr lvl="1"/>
            <a:r>
              <a:rPr lang="en-US" dirty="0" smtClean="0"/>
              <a:t>PDF/PSD Bulk Data Delivery</a:t>
            </a:r>
          </a:p>
          <a:p>
            <a:pPr lvl="1"/>
            <a:r>
              <a:rPr lang="en-US" dirty="0" smtClean="0"/>
              <a:t>Event Bulletins</a:t>
            </a:r>
          </a:p>
          <a:p>
            <a:pPr lvl="1"/>
            <a:r>
              <a:rPr lang="en-US" dirty="0" smtClean="0"/>
              <a:t>Magnetotelluric Transfer Functions</a:t>
            </a:r>
          </a:p>
          <a:p>
            <a:pPr lvl="1"/>
            <a:r>
              <a:rPr lang="en-US" dirty="0" err="1" smtClean="0"/>
              <a:t>GCMTs</a:t>
            </a:r>
            <a:endParaRPr lang="en-US" dirty="0" smtClean="0"/>
          </a:p>
          <a:p>
            <a:pPr lvl="1"/>
            <a:r>
              <a:rPr lang="en-US" dirty="0" smtClean="0"/>
              <a:t>Phase Picks</a:t>
            </a:r>
          </a:p>
          <a:p>
            <a:pPr lvl="1"/>
            <a:r>
              <a:rPr lang="en-US" dirty="0" smtClean="0">
                <a:solidFill>
                  <a:srgbClr val="FF0000"/>
                </a:solidFill>
              </a:rPr>
              <a:t>Data Shipment Metrics</a:t>
            </a:r>
          </a:p>
          <a:p>
            <a:pPr lvl="1"/>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Shipment Metrics From WG II</a:t>
            </a:r>
            <a:endParaRPr lang="en-US" dirty="0"/>
          </a:p>
        </p:txBody>
      </p:sp>
      <p:sp>
        <p:nvSpPr>
          <p:cNvPr id="3" name="Content Placeholder 2"/>
          <p:cNvSpPr>
            <a:spLocks noGrp="1"/>
          </p:cNvSpPr>
          <p:nvPr>
            <p:ph sz="quarter" idx="1"/>
          </p:nvPr>
        </p:nvSpPr>
        <p:spPr/>
        <p:txBody>
          <a:bodyPr>
            <a:normAutofit/>
          </a:bodyPr>
          <a:lstStyle/>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CrunchInterface</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smtClean="0">
                <a:latin typeface="Monaco"/>
                <a:cs typeface="Monaco"/>
              </a:rPr>
              <a:t>Address          Bytes          Gigabytes   Percent  </a:t>
            </a:r>
          </a:p>
          <a:p>
            <a:r>
              <a:rPr lang="en-US" dirty="0" smtClean="0">
                <a:latin typeface="Monaco"/>
                <a:cs typeface="Monaco"/>
              </a:rPr>
              <a:t>SeedLink         1304806999040  1215.2 GB    73.6 %   </a:t>
            </a:r>
          </a:p>
          <a:p>
            <a:r>
              <a:rPr lang="en-US" dirty="0" smtClean="0">
                <a:latin typeface="Monaco"/>
                <a:cs typeface="Monaco"/>
              </a:rPr>
              <a:t>Custom           422858385408   393.818 GB   23.9 %   </a:t>
            </a:r>
          </a:p>
          <a:p>
            <a:r>
              <a:rPr lang="en-US" dirty="0" err="1" smtClean="0">
                <a:latin typeface="Monaco"/>
                <a:cs typeface="Monaco"/>
              </a:rPr>
              <a:t>dhi-IRIS_Server</a:t>
            </a:r>
            <a:r>
              <a:rPr lang="en-US" dirty="0" smtClean="0">
                <a:latin typeface="Monaco"/>
                <a:cs typeface="Monaco"/>
              </a:rPr>
              <a:t>  20622161304    19.2059 GB   1.2 %    </a:t>
            </a:r>
          </a:p>
          <a:p>
            <a:r>
              <a:rPr lang="en-US" dirty="0" smtClean="0">
                <a:latin typeface="Monaco"/>
                <a:cs typeface="Monaco"/>
              </a:rPr>
              <a:t>WILBER           14909997056    13.886 GB    0.8 %    </a:t>
            </a:r>
          </a:p>
          <a:p>
            <a:r>
              <a:rPr lang="en-US" dirty="0" err="1" smtClean="0">
                <a:latin typeface="Monaco"/>
                <a:cs typeface="Monaco"/>
              </a:rPr>
              <a:t>dhi-PondServer</a:t>
            </a:r>
            <a:r>
              <a:rPr lang="en-US" dirty="0" smtClean="0">
                <a:latin typeface="Monaco"/>
                <a:cs typeface="Monaco"/>
              </a:rPr>
              <a:t>   4514450143     4.20441 GB   0.2 %    </a:t>
            </a:r>
          </a:p>
          <a:p>
            <a:r>
              <a:rPr lang="en-US" dirty="0" err="1" smtClean="0">
                <a:latin typeface="Monaco"/>
                <a:cs typeface="Monaco"/>
              </a:rPr>
              <a:t>dhi-BudServer</a:t>
            </a:r>
            <a:r>
              <a:rPr lang="en-US" dirty="0" smtClean="0">
                <a:latin typeface="Monaco"/>
                <a:cs typeface="Monaco"/>
              </a:rPr>
              <a:t>    3073148610     2.86209 GB   0.2 %    </a:t>
            </a:r>
          </a:p>
          <a:p>
            <a:r>
              <a:rPr lang="en-US" dirty="0" smtClean="0">
                <a:latin typeface="Monaco"/>
                <a:cs typeface="Monaco"/>
              </a:rPr>
              <a:t>Wiggles          453364496      0.422229 GB  0.0 %    </a:t>
            </a:r>
          </a:p>
          <a:p>
            <a:r>
              <a:rPr lang="en-US" dirty="0" smtClean="0">
                <a:latin typeface="Monaco"/>
                <a:cs typeface="Monaco"/>
              </a:rPr>
              <a:t>DMC_AUTODRM      345184603      0.321478 GB  0.0 %    </a:t>
            </a:r>
          </a:p>
          <a:p>
            <a:r>
              <a:rPr lang="en-US" dirty="0" err="1" smtClean="0">
                <a:latin typeface="Monaco"/>
                <a:cs typeface="Monaco"/>
              </a:rPr>
              <a:t>timeseries</a:t>
            </a:r>
            <a:r>
              <a:rPr lang="en-US" dirty="0" smtClean="0">
                <a:latin typeface="Monaco"/>
                <a:cs typeface="Monaco"/>
              </a:rPr>
              <a:t>       151827986      0.141401 GB  0.0 %    </a:t>
            </a:r>
          </a:p>
          <a:p>
            <a:r>
              <a:rPr lang="en-US" dirty="0" err="1" smtClean="0">
                <a:latin typeface="Monaco"/>
                <a:cs typeface="Monaco"/>
              </a:rPr>
              <a:t>dataselect</a:t>
            </a:r>
            <a:r>
              <a:rPr lang="en-US" dirty="0" smtClean="0">
                <a:latin typeface="Monaco"/>
                <a:cs typeface="Monaco"/>
              </a:rPr>
              <a:t>       126520320      0.117831 GB  0.0 % </a:t>
            </a:r>
            <a:endParaRPr lang="en-US" dirty="0">
              <a:latin typeface="Monaco"/>
              <a:cs typeface="Monaco"/>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Crunch Country (Total of 75)</a:t>
            </a:r>
            <a:endParaRPr lang="en-US" dirty="0"/>
          </a:p>
        </p:txBody>
      </p:sp>
      <p:sp>
        <p:nvSpPr>
          <p:cNvPr id="3" name="Content Placeholder 2"/>
          <p:cNvSpPr>
            <a:spLocks noGrp="1"/>
          </p:cNvSpPr>
          <p:nvPr>
            <p:ph sz="quarter" idx="1"/>
          </p:nvPr>
        </p:nvSpPr>
        <p:spPr>
          <a:xfrm>
            <a:off x="640812" y="1219200"/>
            <a:ext cx="8229600" cy="4937760"/>
          </a:xfrm>
        </p:spPr>
        <p:txBody>
          <a:bodyPr>
            <a:noAutofit/>
          </a:bodyPr>
          <a:lstStyle/>
          <a:p>
            <a:r>
              <a:rPr lang="en-US" sz="1400" dirty="0" smtClean="0">
                <a:latin typeface="Monaco"/>
                <a:cs typeface="Monaco"/>
              </a:rPr>
              <a:t>Country  Bytes         Gigabytes       Percent  </a:t>
            </a:r>
          </a:p>
          <a:p>
            <a:r>
              <a:rPr lang="en-US" sz="1400" dirty="0" smtClean="0">
                <a:latin typeface="Monaco"/>
                <a:cs typeface="Monaco"/>
              </a:rPr>
              <a:t>US       383172707593  356.857 GB      21.6 %   </a:t>
            </a:r>
          </a:p>
          <a:p>
            <a:r>
              <a:rPr lang="en-US" sz="1400" dirty="0" smtClean="0">
                <a:latin typeface="Monaco"/>
                <a:cs typeface="Monaco"/>
              </a:rPr>
              <a:t>DE       160696267943  149.66 GB       9.1 %    </a:t>
            </a:r>
          </a:p>
          <a:p>
            <a:r>
              <a:rPr lang="en-US" sz="1400" dirty="0" smtClean="0">
                <a:latin typeface="Monaco"/>
                <a:cs typeface="Monaco"/>
              </a:rPr>
              <a:t>TW       73991309713   68.9098 GB      4.2 %    </a:t>
            </a:r>
          </a:p>
          <a:p>
            <a:r>
              <a:rPr lang="en-US" sz="1400" dirty="0" smtClean="0">
                <a:latin typeface="Monaco"/>
                <a:cs typeface="Monaco"/>
              </a:rPr>
              <a:t>PH       73138878565   68.1159 GB      4.1 %    </a:t>
            </a:r>
          </a:p>
          <a:p>
            <a:r>
              <a:rPr lang="en-US" sz="1400" dirty="0" smtClean="0">
                <a:latin typeface="Monaco"/>
                <a:cs typeface="Monaco"/>
              </a:rPr>
              <a:t>ES       66796378112   62.209 GB       3.8 %    </a:t>
            </a:r>
          </a:p>
          <a:p>
            <a:r>
              <a:rPr lang="en-US" sz="1400" dirty="0" smtClean="0">
                <a:latin typeface="Monaco"/>
                <a:cs typeface="Monaco"/>
              </a:rPr>
              <a:t>PF       64300467002   59.8845 GB      3.6 %    </a:t>
            </a:r>
          </a:p>
          <a:p>
            <a:r>
              <a:rPr lang="en-US" sz="1400" dirty="0" smtClean="0">
                <a:latin typeface="Monaco"/>
                <a:cs typeface="Monaco"/>
              </a:rPr>
              <a:t>IR       62742784512   58.4338 GB      3.5 %    </a:t>
            </a:r>
          </a:p>
          <a:p>
            <a:r>
              <a:rPr lang="en-US" sz="1400" dirty="0" smtClean="0">
                <a:latin typeface="Monaco"/>
                <a:cs typeface="Monaco"/>
              </a:rPr>
              <a:t>CN       62650798954   58.3481 GB      3.5 %    </a:t>
            </a:r>
          </a:p>
          <a:p>
            <a:r>
              <a:rPr lang="en-US" sz="1400" dirty="0" smtClean="0">
                <a:latin typeface="Monaco"/>
                <a:cs typeface="Monaco"/>
              </a:rPr>
              <a:t>FI       55286259712   51.4893 GB      3.1 %    </a:t>
            </a:r>
          </a:p>
          <a:p>
            <a:r>
              <a:rPr lang="en-US" sz="1400" dirty="0" smtClean="0">
                <a:latin typeface="Monaco"/>
                <a:cs typeface="Monaco"/>
              </a:rPr>
              <a:t>MV       48497913344   45.1672 GB      2.7 %    </a:t>
            </a:r>
          </a:p>
          <a:p>
            <a:r>
              <a:rPr lang="en-US" sz="1400" dirty="0" smtClean="0">
                <a:latin typeface="Monaco"/>
                <a:cs typeface="Monaco"/>
              </a:rPr>
              <a:t>GB       38660254983   36.0052 GB      2.2 %    </a:t>
            </a:r>
          </a:p>
          <a:p>
            <a:r>
              <a:rPr lang="en-US" sz="1400" dirty="0" smtClean="0">
                <a:latin typeface="Monaco"/>
                <a:cs typeface="Monaco"/>
              </a:rPr>
              <a:t>MX       35807215516   33.3481 GB      2.0 %    </a:t>
            </a:r>
          </a:p>
          <a:p>
            <a:r>
              <a:rPr lang="en-US" sz="1400" dirty="0" smtClean="0">
                <a:latin typeface="Monaco"/>
                <a:cs typeface="Monaco"/>
              </a:rPr>
              <a:t>BR       30568860410   28.4695 GB      1.7 %    </a:t>
            </a:r>
          </a:p>
          <a:p>
            <a:r>
              <a:rPr lang="en-US" sz="1400" dirty="0" smtClean="0">
                <a:latin typeface="Monaco"/>
                <a:cs typeface="Monaco"/>
              </a:rPr>
              <a:t>PA       29292857856   27.2811 GB      1.6 %    </a:t>
            </a:r>
          </a:p>
          <a:p>
            <a:r>
              <a:rPr lang="en-US" sz="1400" dirty="0" smtClean="0">
                <a:latin typeface="Monaco"/>
                <a:cs typeface="Monaco"/>
              </a:rPr>
              <a:t>NZ       28023619840   26.099 GB       1.6 %    </a:t>
            </a:r>
          </a:p>
          <a:p>
            <a:r>
              <a:rPr lang="en-US" sz="1400" dirty="0" smtClean="0">
                <a:latin typeface="Monaco"/>
                <a:cs typeface="Monaco"/>
              </a:rPr>
              <a:t>FR       25564328628   23.8086 GB      1.4 %    </a:t>
            </a:r>
          </a:p>
          <a:p>
            <a:r>
              <a:rPr lang="en-US" sz="1400" dirty="0" smtClean="0">
                <a:latin typeface="Monaco"/>
                <a:cs typeface="Monaco"/>
              </a:rPr>
              <a:t>IL       24074163200   22.4208 GB      1.4 %    </a:t>
            </a:r>
          </a:p>
          <a:p>
            <a:r>
              <a:rPr lang="en-US" sz="1400" dirty="0" smtClean="0">
                <a:latin typeface="Monaco"/>
                <a:cs typeface="Monaco"/>
              </a:rPr>
              <a:t>NL       22809107456   21.2426 GB      1.3 % </a:t>
            </a:r>
            <a:endParaRPr lang="en-US" sz="1400" dirty="0">
              <a:latin typeface="Monaco"/>
              <a:cs typeface="Monaco"/>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Crunch Address</a:t>
            </a:r>
            <a:endParaRPr lang="en-US" dirty="0"/>
          </a:p>
        </p:txBody>
      </p:sp>
      <p:sp>
        <p:nvSpPr>
          <p:cNvPr id="3" name="Content Placeholder 2"/>
          <p:cNvSpPr>
            <a:spLocks noGrp="1"/>
          </p:cNvSpPr>
          <p:nvPr>
            <p:ph sz="quarter" idx="1"/>
          </p:nvPr>
        </p:nvSpPr>
        <p:spPr/>
        <p:txBody>
          <a:bodyPr>
            <a:normAutofit fontScale="47500" lnSpcReduction="20000"/>
          </a:bodyPr>
          <a:lstStyle/>
          <a:p>
            <a:r>
              <a:rPr lang="en-US" dirty="0" smtClean="0">
                <a:latin typeface="Monaco"/>
                <a:cs typeface="Monaco"/>
              </a:rPr>
              <a:t>Address                                  Bytes        Gigabytes       Percent  </a:t>
            </a:r>
          </a:p>
          <a:p>
            <a:r>
              <a:rPr lang="en-US" dirty="0" err="1" smtClean="0">
                <a:latin typeface="Monaco"/>
                <a:cs typeface="Monaco"/>
              </a:rPr>
              <a:t>vsnl.net.in</a:t>
            </a:r>
            <a:r>
              <a:rPr lang="en-US" dirty="0" smtClean="0">
                <a:latin typeface="Monaco"/>
                <a:cs typeface="Monaco"/>
              </a:rPr>
              <a:t>                              96924574208  90.268 GB       5.5 %    </a:t>
            </a:r>
          </a:p>
          <a:p>
            <a:r>
              <a:rPr lang="en-US" dirty="0" err="1" smtClean="0">
                <a:latin typeface="Monaco"/>
                <a:cs typeface="Monaco"/>
              </a:rPr>
              <a:t>stead@lanl.gov</a:t>
            </a:r>
            <a:r>
              <a:rPr lang="en-US" dirty="0" smtClean="0">
                <a:latin typeface="Monaco"/>
                <a:cs typeface="Monaco"/>
              </a:rPr>
              <a:t>                           76069108736  70.8449 GB      4.3 %    </a:t>
            </a:r>
          </a:p>
          <a:p>
            <a:r>
              <a:rPr lang="en-US" dirty="0" err="1" smtClean="0">
                <a:latin typeface="Monaco"/>
                <a:cs typeface="Monaco"/>
              </a:rPr>
              <a:t>guoyp@cea-igp.ac.cn,tvluk@gsras.ru</a:t>
            </a:r>
            <a:r>
              <a:rPr lang="en-US" dirty="0" smtClean="0">
                <a:latin typeface="Monaco"/>
                <a:cs typeface="Monaco"/>
              </a:rPr>
              <a:t>       67783769088  63.1286 GB      3.8 %    </a:t>
            </a:r>
          </a:p>
          <a:p>
            <a:r>
              <a:rPr lang="en-US" dirty="0" smtClean="0">
                <a:latin typeface="Monaco"/>
                <a:cs typeface="Monaco"/>
              </a:rPr>
              <a:t>140.109.81.40                            65416451584  60.9238 GB      3.7 %    </a:t>
            </a:r>
          </a:p>
          <a:p>
            <a:r>
              <a:rPr lang="en-US" dirty="0" err="1" smtClean="0">
                <a:latin typeface="Monaco"/>
                <a:cs typeface="Monaco"/>
              </a:rPr>
              <a:t>koper@seis.utah.edu</a:t>
            </a:r>
            <a:r>
              <a:rPr lang="en-US" dirty="0" smtClean="0">
                <a:latin typeface="Monaco"/>
                <a:cs typeface="Monaco"/>
              </a:rPr>
              <a:t>                      65077494784  60.6081 GB      3.7 %    </a:t>
            </a:r>
          </a:p>
          <a:p>
            <a:r>
              <a:rPr lang="en-US" dirty="0" err="1" smtClean="0">
                <a:latin typeface="Monaco"/>
                <a:cs typeface="Monaco"/>
              </a:rPr>
              <a:t>dyn.mana.pf</a:t>
            </a:r>
            <a:r>
              <a:rPr lang="en-US" dirty="0" smtClean="0">
                <a:latin typeface="Monaco"/>
                <a:cs typeface="Monaco"/>
              </a:rPr>
              <a:t>                              64300467002  59.8845 GB      3.6 %    </a:t>
            </a:r>
          </a:p>
          <a:p>
            <a:r>
              <a:rPr lang="en-US" dirty="0" smtClean="0">
                <a:latin typeface="Monaco"/>
                <a:cs typeface="Monaco"/>
              </a:rPr>
              <a:t>80.66.177.193                            62709127168  58.4024 GB      3.5 %    </a:t>
            </a:r>
          </a:p>
          <a:p>
            <a:r>
              <a:rPr lang="en-US" dirty="0" smtClean="0">
                <a:latin typeface="Monaco"/>
                <a:cs typeface="Monaco"/>
              </a:rPr>
              <a:t>sec24-dynip-216.gfz-potsdam.de           56309740032  52.4425 GB      3.2 %    </a:t>
            </a:r>
          </a:p>
          <a:p>
            <a:r>
              <a:rPr lang="en-US" dirty="0" smtClean="0">
                <a:latin typeface="Monaco"/>
                <a:cs typeface="Monaco"/>
              </a:rPr>
              <a:t>202.90.128.72                            55304996864  51.5068 GB      3.1 %    </a:t>
            </a:r>
          </a:p>
          <a:p>
            <a:r>
              <a:rPr lang="en-US" dirty="0" err="1" smtClean="0">
                <a:latin typeface="Monaco"/>
                <a:cs typeface="Monaco"/>
              </a:rPr>
              <a:t>seismo.helsinki.fi</a:t>
            </a:r>
            <a:r>
              <a:rPr lang="en-US" dirty="0" smtClean="0">
                <a:latin typeface="Monaco"/>
                <a:cs typeface="Monaco"/>
              </a:rPr>
              <a:t>                       55286259712  51.4893 GB      3.1 %    </a:t>
            </a:r>
          </a:p>
          <a:p>
            <a:r>
              <a:rPr lang="en-US" dirty="0" err="1" smtClean="0">
                <a:latin typeface="Monaco"/>
                <a:cs typeface="Monaco"/>
              </a:rPr>
              <a:t>ifg.uni-kiel.de</a:t>
            </a:r>
            <a:r>
              <a:rPr lang="en-US" dirty="0" smtClean="0">
                <a:latin typeface="Monaco"/>
                <a:cs typeface="Monaco"/>
              </a:rPr>
              <a:t>                          50985453056  47.4839 GB      2.9 %    </a:t>
            </a:r>
          </a:p>
          <a:p>
            <a:r>
              <a:rPr lang="en-US" dirty="0" err="1" smtClean="0">
                <a:latin typeface="Monaco"/>
                <a:cs typeface="Monaco"/>
              </a:rPr>
              <a:t>istar.ugr.es</a:t>
            </a:r>
            <a:r>
              <a:rPr lang="en-US" dirty="0" smtClean="0">
                <a:latin typeface="Monaco"/>
                <a:cs typeface="Monaco"/>
              </a:rPr>
              <a:t>                             50061922816  46.6238 GB      2.8 %    </a:t>
            </a:r>
          </a:p>
          <a:p>
            <a:r>
              <a:rPr lang="en-US" dirty="0" err="1" smtClean="0">
                <a:latin typeface="Monaco"/>
                <a:cs typeface="Monaco"/>
              </a:rPr>
              <a:t>lsdepts.ucsb.edu</a:t>
            </a:r>
            <a:r>
              <a:rPr lang="en-US" dirty="0" smtClean="0">
                <a:latin typeface="Monaco"/>
                <a:cs typeface="Monaco"/>
              </a:rPr>
              <a:t>                         48735089152  45.3881 GB      2.8 %    </a:t>
            </a:r>
          </a:p>
          <a:p>
            <a:r>
              <a:rPr lang="en-US" dirty="0" smtClean="0">
                <a:latin typeface="Monaco"/>
                <a:cs typeface="Monaco"/>
              </a:rPr>
              <a:t>202.21.178.205                           48497913344  45.1672 GB      2.7 %    </a:t>
            </a:r>
          </a:p>
          <a:p>
            <a:r>
              <a:rPr lang="en-US" dirty="0" smtClean="0">
                <a:latin typeface="Monaco"/>
                <a:cs typeface="Monaco"/>
              </a:rPr>
              <a:t>sec21c121.gfz-potsdam.de                 40299294720  37.5316 GB      2.3 % </a:t>
            </a:r>
            <a:endParaRPr lang="en-US" dirty="0">
              <a:latin typeface="Monaco"/>
              <a:cs typeface="Monaco"/>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Products in Development</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Synthetic Seismograms</a:t>
            </a:r>
          </a:p>
          <a:p>
            <a:pPr lvl="1"/>
            <a:r>
              <a:rPr lang="en-US" dirty="0" smtClean="0"/>
              <a:t>CIG 1D and 3D Synthetics from Tromp @ Princeton</a:t>
            </a:r>
          </a:p>
          <a:p>
            <a:r>
              <a:rPr lang="en-US" dirty="0" smtClean="0"/>
              <a:t>Earth Model Collaboration</a:t>
            </a:r>
          </a:p>
          <a:p>
            <a:pPr lvl="1"/>
            <a:r>
              <a:rPr lang="en-US" dirty="0" smtClean="0"/>
              <a:t>Tomographic models standardized in netCDF format</a:t>
            </a:r>
          </a:p>
          <a:p>
            <a:pPr lvl="1"/>
            <a:r>
              <a:rPr lang="en-US" dirty="0" smtClean="0"/>
              <a:t>Visualization tools</a:t>
            </a:r>
          </a:p>
          <a:p>
            <a:pPr lvl="2"/>
            <a:r>
              <a:rPr lang="en-US" dirty="0" smtClean="0"/>
              <a:t>GEON IDV</a:t>
            </a:r>
          </a:p>
          <a:p>
            <a:pPr lvl="2"/>
            <a:r>
              <a:rPr lang="en-US" dirty="0" smtClean="0"/>
              <a:t>GMT based viewer</a:t>
            </a:r>
          </a:p>
          <a:p>
            <a:pPr lvl="2"/>
            <a:r>
              <a:rPr lang="en-US" dirty="0" smtClean="0"/>
              <a:t>Open Earth Framework from SDSC</a:t>
            </a:r>
          </a:p>
          <a:p>
            <a:pPr lvl="2"/>
            <a:r>
              <a:rPr lang="en-US" dirty="0" smtClean="0"/>
              <a:t>World Wide Telescope</a:t>
            </a:r>
          </a:p>
          <a:p>
            <a:r>
              <a:rPr lang="en-US" dirty="0" smtClean="0"/>
              <a:t>GPS Displacement-grams</a:t>
            </a:r>
          </a:p>
          <a:p>
            <a:r>
              <a:rPr lang="en-US" dirty="0" smtClean="0"/>
              <a:t>Source Time Functions</a:t>
            </a:r>
          </a:p>
          <a:p>
            <a:r>
              <a:rPr lang="en-US" dirty="0" smtClean="0"/>
              <a:t>Back Projections</a:t>
            </a:r>
          </a:p>
          <a:p>
            <a:pPr lvl="3">
              <a:buNone/>
            </a:pP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Agenda</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smtClean="0"/>
              <a:t>Approval of 2009 WG Minutes</a:t>
            </a:r>
          </a:p>
          <a:p>
            <a:r>
              <a:rPr lang="en-US" dirty="0" smtClean="0"/>
              <a:t>Revise WG III Charge</a:t>
            </a:r>
          </a:p>
          <a:p>
            <a:r>
              <a:rPr lang="en-US" dirty="0" smtClean="0"/>
              <a:t>Needed Services for the FDSN</a:t>
            </a:r>
          </a:p>
          <a:p>
            <a:pPr lvl="1"/>
            <a:r>
              <a:rPr lang="en-US" dirty="0" smtClean="0"/>
              <a:t>Overview of some existing efforts</a:t>
            </a:r>
          </a:p>
          <a:p>
            <a:pPr lvl="2"/>
            <a:r>
              <a:rPr lang="en-US" dirty="0" smtClean="0"/>
              <a:t>ORFEUS, EMSC, ETH, Australia, IRIS</a:t>
            </a:r>
          </a:p>
          <a:p>
            <a:r>
              <a:rPr lang="en-US" sz="2800" dirty="0" smtClean="0"/>
              <a:t>Potential for Federated Data Centers</a:t>
            </a:r>
          </a:p>
          <a:p>
            <a:pPr lvl="1"/>
            <a:r>
              <a:rPr lang="en-US" sz="2500" dirty="0" smtClean="0"/>
              <a:t>Setting/adopting XML standards for FDSN services</a:t>
            </a:r>
          </a:p>
          <a:p>
            <a:r>
              <a:rPr lang="en-US" sz="2800" dirty="0" smtClean="0"/>
              <a:t>Products</a:t>
            </a:r>
          </a:p>
          <a:p>
            <a:pPr lvl="1"/>
            <a:r>
              <a:rPr lang="en-US" sz="2500" dirty="0" smtClean="0"/>
              <a:t>Existing Products</a:t>
            </a:r>
          </a:p>
          <a:p>
            <a:pPr lvl="1"/>
            <a:r>
              <a:rPr lang="en-US" sz="2500" dirty="0" smtClean="0"/>
              <a:t>Needed Products</a:t>
            </a:r>
          </a:p>
          <a:p>
            <a:r>
              <a:rPr lang="en-US" sz="2800" dirty="0" smtClean="0">
                <a:solidFill>
                  <a:srgbClr val="3366FF"/>
                </a:solidFill>
              </a:rPr>
              <a:t>Tools</a:t>
            </a:r>
          </a:p>
          <a:p>
            <a:pPr lvl="1"/>
            <a:r>
              <a:rPr lang="en-US" sz="2500" dirty="0" smtClean="0">
                <a:solidFill>
                  <a:srgbClr val="3366FF"/>
                </a:solidFill>
              </a:rPr>
              <a:t>Tools with wide use within the FDSN</a:t>
            </a:r>
          </a:p>
          <a:p>
            <a:pPr lvl="1"/>
            <a:r>
              <a:rPr lang="en-US" sz="2500" dirty="0" smtClean="0">
                <a:solidFill>
                  <a:srgbClr val="3366FF"/>
                </a:solidFill>
              </a:rPr>
              <a:t>Other tools that are needed</a:t>
            </a:r>
          </a:p>
          <a:p>
            <a:r>
              <a:rPr lang="en-US" sz="2800" dirty="0" smtClean="0"/>
              <a:t>Other Business</a:t>
            </a:r>
          </a:p>
          <a:p>
            <a:pPr lvl="1"/>
            <a:r>
              <a:rPr lang="en-US" sz="2500" dirty="0" smtClean="0"/>
              <a:t>Additions to the Agenda</a:t>
            </a:r>
          </a:p>
          <a:p>
            <a:pPr lvl="1"/>
            <a:endParaRPr lang="en-US" sz="2500" dirty="0" smtClean="0"/>
          </a:p>
          <a:p>
            <a:pPr lvl="1"/>
            <a:endParaRPr lang="en-US" sz="2500" dirty="0" smtClean="0"/>
          </a:p>
          <a:p>
            <a:endParaRPr lang="en-US" sz="28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FDSN Tools</a:t>
            </a:r>
            <a:endParaRPr lang="en-US" dirty="0"/>
          </a:p>
        </p:txBody>
      </p:sp>
      <p:sp>
        <p:nvSpPr>
          <p:cNvPr id="3" name="Content Placeholder 2"/>
          <p:cNvSpPr>
            <a:spLocks noGrp="1"/>
          </p:cNvSpPr>
          <p:nvPr>
            <p:ph sz="quarter" idx="1"/>
          </p:nvPr>
        </p:nvSpPr>
        <p:spPr/>
        <p:txBody>
          <a:bodyPr>
            <a:normAutofit fontScale="70000" lnSpcReduction="20000"/>
          </a:bodyPr>
          <a:lstStyle/>
          <a:p>
            <a:r>
              <a:rPr lang="en-US" dirty="0" smtClean="0"/>
              <a:t>Current SEED support</a:t>
            </a:r>
          </a:p>
          <a:p>
            <a:pPr lvl="1"/>
            <a:r>
              <a:rPr lang="en-US" dirty="0" err="1" smtClean="0"/>
              <a:t>rdseed</a:t>
            </a:r>
            <a:r>
              <a:rPr lang="en-US" dirty="0" smtClean="0"/>
              <a:t>, </a:t>
            </a:r>
            <a:r>
              <a:rPr lang="en-US" dirty="0" err="1" smtClean="0"/>
              <a:t>verseed</a:t>
            </a:r>
            <a:endParaRPr lang="en-US" dirty="0" smtClean="0"/>
          </a:p>
          <a:p>
            <a:pPr lvl="2"/>
            <a:r>
              <a:rPr lang="en-US" dirty="0" smtClean="0"/>
              <a:t>Future depreciation of </a:t>
            </a:r>
            <a:r>
              <a:rPr lang="en-US" dirty="0" err="1" smtClean="0"/>
              <a:t>rdseed</a:t>
            </a:r>
            <a:endParaRPr lang="en-US" dirty="0" smtClean="0"/>
          </a:p>
          <a:p>
            <a:pPr lvl="1"/>
            <a:r>
              <a:rPr lang="en-US" dirty="0" err="1" smtClean="0"/>
              <a:t>Jrdseed</a:t>
            </a:r>
            <a:endParaRPr lang="en-US" dirty="0" smtClean="0"/>
          </a:p>
          <a:p>
            <a:pPr lvl="1"/>
            <a:r>
              <a:rPr lang="en-US" dirty="0" err="1" smtClean="0"/>
              <a:t>Libmseed</a:t>
            </a:r>
            <a:endParaRPr lang="en-US" dirty="0" smtClean="0"/>
          </a:p>
          <a:p>
            <a:r>
              <a:rPr lang="en-US" dirty="0" err="1" smtClean="0"/>
              <a:t>SeisComp</a:t>
            </a:r>
            <a:r>
              <a:rPr lang="en-US" dirty="0" smtClean="0"/>
              <a:t> 3</a:t>
            </a:r>
          </a:p>
          <a:p>
            <a:r>
              <a:rPr lang="en-US" dirty="0" err="1" smtClean="0"/>
              <a:t>ObsPy</a:t>
            </a:r>
            <a:endParaRPr lang="en-US" dirty="0" smtClean="0"/>
          </a:p>
          <a:p>
            <a:r>
              <a:rPr lang="en-US" dirty="0" smtClean="0"/>
              <a:t>SAC</a:t>
            </a:r>
          </a:p>
          <a:p>
            <a:pPr lvl="1"/>
            <a:r>
              <a:rPr lang="en-US" dirty="0" smtClean="0"/>
              <a:t>Widely distributed under an IRIS license</a:t>
            </a:r>
          </a:p>
          <a:p>
            <a:r>
              <a:rPr lang="en-US" dirty="0" smtClean="0"/>
              <a:t>MATLAB</a:t>
            </a:r>
          </a:p>
          <a:p>
            <a:pPr lvl="1"/>
            <a:r>
              <a:rPr lang="en-US" dirty="0" smtClean="0"/>
              <a:t>Forming a </a:t>
            </a:r>
            <a:r>
              <a:rPr lang="en-US" dirty="0" err="1" smtClean="0"/>
              <a:t>Matlab</a:t>
            </a:r>
            <a:r>
              <a:rPr lang="en-US" dirty="0" smtClean="0"/>
              <a:t> User’s Group</a:t>
            </a:r>
          </a:p>
          <a:p>
            <a:r>
              <a:rPr lang="en-US" dirty="0" smtClean="0"/>
              <a:t>Excel for non-seismologist access</a:t>
            </a:r>
          </a:p>
          <a:p>
            <a:r>
              <a:rPr lang="en-US" dirty="0" smtClean="0"/>
              <a:t>PDCC</a:t>
            </a:r>
          </a:p>
          <a:p>
            <a:pPr lvl="1"/>
            <a:r>
              <a:rPr lang="en-US" dirty="0" smtClean="0"/>
              <a:t>New version in development simplifying network definition</a:t>
            </a:r>
          </a:p>
          <a:p>
            <a:pPr lvl="1"/>
            <a:r>
              <a:rPr lang="en-US" dirty="0" smtClean="0"/>
              <a:t>Providing a view for non-SEED experts while retaining current capabilities</a:t>
            </a:r>
          </a:p>
          <a:p>
            <a:pPr lvl="1"/>
            <a:r>
              <a:rPr lang="en-US" dirty="0" smtClean="0"/>
              <a:t>Draws on the IRIS Nominal Response Library (NRL)</a:t>
            </a:r>
          </a:p>
          <a:p>
            <a:r>
              <a:rPr lang="en-US" dirty="0" smtClean="0"/>
              <a:t>The PQLX Question!!!</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Approval of Minutes of 2009 WG III Minutes</a:t>
            </a:r>
            <a:endParaRPr lang="en-US" dirty="0"/>
          </a:p>
        </p:txBody>
      </p:sp>
      <p:sp>
        <p:nvSpPr>
          <p:cNvPr id="3" name="Content Placeholder 2"/>
          <p:cNvSpPr>
            <a:spLocks noGrp="1"/>
          </p:cNvSpPr>
          <p:nvPr>
            <p:ph sz="quarter" idx="1"/>
          </p:nvPr>
        </p:nvSpPr>
        <p:spPr/>
        <p:txBody>
          <a:bodyPr/>
          <a:lstStyle/>
          <a:p>
            <a:r>
              <a:rPr lang="en-US" dirty="0" smtClean="0"/>
              <a:t>http://www.fdsn.org/wgIII/2009/2009_FDSN_WGIII_minutes_draft.pdf</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Agenda</a:t>
            </a:r>
            <a:endParaRPr lang="en-US" dirty="0"/>
          </a:p>
        </p:txBody>
      </p:sp>
      <p:sp>
        <p:nvSpPr>
          <p:cNvPr id="3" name="Content Placeholder 2"/>
          <p:cNvSpPr>
            <a:spLocks noGrp="1"/>
          </p:cNvSpPr>
          <p:nvPr>
            <p:ph sz="quarter" idx="1"/>
          </p:nvPr>
        </p:nvSpPr>
        <p:spPr/>
        <p:txBody>
          <a:bodyPr>
            <a:normAutofit fontScale="70000" lnSpcReduction="20000"/>
          </a:bodyPr>
          <a:lstStyle/>
          <a:p>
            <a:r>
              <a:rPr lang="en-US" dirty="0" smtClean="0"/>
              <a:t>Approval of 2009 WG Minutes</a:t>
            </a:r>
          </a:p>
          <a:p>
            <a:r>
              <a:rPr lang="en-US" dirty="0" smtClean="0"/>
              <a:t>Revise WG III Charge</a:t>
            </a:r>
          </a:p>
          <a:p>
            <a:r>
              <a:rPr lang="en-US" dirty="0" smtClean="0"/>
              <a:t>Needed Services for the FDSN</a:t>
            </a:r>
          </a:p>
          <a:p>
            <a:pPr lvl="1"/>
            <a:r>
              <a:rPr lang="en-US" dirty="0" smtClean="0"/>
              <a:t>Overview of some existing efforts</a:t>
            </a:r>
          </a:p>
          <a:p>
            <a:pPr lvl="2"/>
            <a:r>
              <a:rPr lang="en-US" dirty="0" smtClean="0"/>
              <a:t>ORFEUS, EMSC, ETH, Australia, IRIS</a:t>
            </a:r>
          </a:p>
          <a:p>
            <a:r>
              <a:rPr lang="en-US" sz="2800" dirty="0" smtClean="0"/>
              <a:t>Potential for Federated Data Centers</a:t>
            </a:r>
          </a:p>
          <a:p>
            <a:pPr lvl="1"/>
            <a:r>
              <a:rPr lang="en-US" sz="2500" dirty="0" smtClean="0"/>
              <a:t>Setting/adopting XML standards for FDSN services</a:t>
            </a:r>
          </a:p>
          <a:p>
            <a:r>
              <a:rPr lang="en-US" sz="2800" dirty="0" smtClean="0"/>
              <a:t>Products</a:t>
            </a:r>
          </a:p>
          <a:p>
            <a:pPr lvl="1"/>
            <a:r>
              <a:rPr lang="en-US" sz="2500" dirty="0" smtClean="0"/>
              <a:t>Existing Products</a:t>
            </a:r>
          </a:p>
          <a:p>
            <a:pPr lvl="1"/>
            <a:r>
              <a:rPr lang="en-US" sz="2500" dirty="0" smtClean="0"/>
              <a:t>Needed Products</a:t>
            </a:r>
          </a:p>
          <a:p>
            <a:r>
              <a:rPr lang="en-US" sz="2800" dirty="0" smtClean="0"/>
              <a:t>Tools</a:t>
            </a:r>
          </a:p>
          <a:p>
            <a:pPr lvl="1"/>
            <a:r>
              <a:rPr lang="en-US" sz="2500" dirty="0" smtClean="0"/>
              <a:t>Tools with wide use within the FDSN</a:t>
            </a:r>
          </a:p>
          <a:p>
            <a:pPr lvl="1"/>
            <a:r>
              <a:rPr lang="en-US" sz="2500" dirty="0" smtClean="0"/>
              <a:t>Other tools that are needed</a:t>
            </a:r>
          </a:p>
          <a:p>
            <a:r>
              <a:rPr lang="en-US" sz="2800" dirty="0" smtClean="0">
                <a:solidFill>
                  <a:srgbClr val="3366FF"/>
                </a:solidFill>
              </a:rPr>
              <a:t>Other Business</a:t>
            </a:r>
          </a:p>
          <a:p>
            <a:pPr lvl="1"/>
            <a:r>
              <a:rPr lang="en-US" sz="2500" dirty="0" smtClean="0">
                <a:solidFill>
                  <a:srgbClr val="3366FF"/>
                </a:solidFill>
              </a:rPr>
              <a:t>Additions to the Agenda</a:t>
            </a:r>
          </a:p>
          <a:p>
            <a:pPr lvl="1"/>
            <a:r>
              <a:rPr lang="en-US" sz="2500" dirty="0" smtClean="0">
                <a:solidFill>
                  <a:srgbClr val="3366FF"/>
                </a:solidFill>
              </a:rPr>
              <a:t>FDSN Endorsement of Event Description portion of </a:t>
            </a:r>
            <a:r>
              <a:rPr lang="en-US" sz="2500" dirty="0" err="1" smtClean="0">
                <a:solidFill>
                  <a:srgbClr val="3366FF"/>
                </a:solidFill>
              </a:rPr>
              <a:t>QuakeML</a:t>
            </a:r>
            <a:endParaRPr lang="en-US" sz="2500" dirty="0" smtClean="0">
              <a:solidFill>
                <a:srgbClr val="3366FF"/>
              </a:solidFill>
            </a:endParaRPr>
          </a:p>
          <a:p>
            <a:pPr lvl="1"/>
            <a:endParaRPr lang="en-US" sz="2500" dirty="0" smtClean="0"/>
          </a:p>
          <a:p>
            <a:pPr lvl="1"/>
            <a:endParaRPr lang="en-US" sz="2500" dirty="0" smtClean="0"/>
          </a:p>
          <a:p>
            <a:endParaRPr lang="en-US"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III Charge Modification</a:t>
            </a:r>
            <a:endParaRPr lang="en-US" dirty="0"/>
          </a:p>
        </p:txBody>
      </p:sp>
      <p:sp>
        <p:nvSpPr>
          <p:cNvPr id="3" name="Content Placeholder 2"/>
          <p:cNvSpPr>
            <a:spLocks noGrp="1"/>
          </p:cNvSpPr>
          <p:nvPr>
            <p:ph sz="quarter" idx="1"/>
          </p:nvPr>
        </p:nvSpPr>
        <p:spPr/>
        <p:txBody>
          <a:bodyPr>
            <a:normAutofit fontScale="62500" lnSpcReduction="20000"/>
          </a:bodyPr>
          <a:lstStyle/>
          <a:p>
            <a:r>
              <a:rPr lang="en-US" sz="4308" b="1" dirty="0" smtClean="0"/>
              <a:t>FDSN Working Group III</a:t>
            </a:r>
            <a:endParaRPr lang="en-US" sz="4308" dirty="0" smtClean="0"/>
          </a:p>
          <a:p>
            <a:r>
              <a:rPr lang="en-US" sz="4308" b="1" dirty="0" smtClean="0"/>
              <a:t>Coordination of Products, Tools and Services</a:t>
            </a:r>
            <a:endParaRPr lang="en-US" sz="4308" dirty="0" smtClean="0"/>
          </a:p>
          <a:p>
            <a:r>
              <a:rPr lang="en-US" sz="4308" b="1" dirty="0" smtClean="0"/>
              <a:t>Drafted July 2007</a:t>
            </a:r>
            <a:endParaRPr lang="en-US" sz="4308" dirty="0" smtClean="0"/>
          </a:p>
          <a:p>
            <a:r>
              <a:rPr lang="en-US" sz="4308" b="1" dirty="0" smtClean="0"/>
              <a:t>Approved January 2009</a:t>
            </a:r>
            <a:endParaRPr lang="en-US" sz="4308" dirty="0" smtClean="0"/>
          </a:p>
          <a:p>
            <a:r>
              <a:rPr lang="en-US" sz="4308" dirty="0" smtClean="0"/>
              <a:t>Existing Charge</a:t>
            </a:r>
          </a:p>
          <a:p>
            <a:pPr lvl="1"/>
            <a:r>
              <a:rPr lang="en-US" sz="4008" dirty="0" smtClean="0"/>
              <a:t>FDSN WGIII will identify standard products that may be produced by FDSN data centers.  WGIII will advocate product uniformity and methods of production for FDSN products.  WG III will advocate development and distribution of standard software tools that will support the production of FDSN products. WGIII will propose methods of product discovery by a user and methods of product distribution.</a:t>
            </a:r>
          </a:p>
          <a:p>
            <a:r>
              <a:rPr lang="en-US" dirty="0" smtClean="0"/>
              <a:t> </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Expanded Charge for WG III</a:t>
            </a:r>
            <a:endParaRPr lang="en-US" dirty="0"/>
          </a:p>
        </p:txBody>
      </p:sp>
      <p:sp>
        <p:nvSpPr>
          <p:cNvPr id="3" name="Content Placeholder 2"/>
          <p:cNvSpPr>
            <a:spLocks noGrp="1"/>
          </p:cNvSpPr>
          <p:nvPr>
            <p:ph sz="quarter" idx="1"/>
          </p:nvPr>
        </p:nvSpPr>
        <p:spPr/>
        <p:txBody>
          <a:bodyPr>
            <a:normAutofit/>
          </a:bodyPr>
          <a:lstStyle/>
          <a:p>
            <a:pPr>
              <a:buNone/>
            </a:pPr>
            <a:endParaRPr lang="en-US" dirty="0" smtClean="0"/>
          </a:p>
          <a:p>
            <a:r>
              <a:rPr lang="en-US" b="1" i="1" dirty="0" smtClean="0"/>
              <a:t>Proposed New Wording for WG III charge.</a:t>
            </a:r>
            <a:endParaRPr lang="en-US" dirty="0" smtClean="0"/>
          </a:p>
          <a:p>
            <a:r>
              <a:rPr lang="en-US" i="1" dirty="0" smtClean="0"/>
              <a:t>Within the FDSN, </a:t>
            </a:r>
            <a:r>
              <a:rPr lang="en-US" i="1" smtClean="0"/>
              <a:t>WG III</a:t>
            </a:r>
            <a:endParaRPr lang="en-US" smtClean="0"/>
          </a:p>
          <a:p>
            <a:pPr lvl="1"/>
            <a:r>
              <a:rPr lang="en-US" i="1" dirty="0" smtClean="0"/>
              <a:t>Will coordinate the production of standard products and the methods for producing these products,</a:t>
            </a:r>
            <a:endParaRPr lang="en-US" dirty="0" smtClean="0"/>
          </a:p>
          <a:p>
            <a:pPr lvl="1"/>
            <a:r>
              <a:rPr lang="en-US" i="1" dirty="0" smtClean="0"/>
              <a:t>Will coordinate the identification, development and/or distribution of standard software applications used to acquire, manage, distribute, and use data from FDSN data centers,</a:t>
            </a:r>
            <a:endParaRPr lang="en-US" dirty="0" smtClean="0"/>
          </a:p>
          <a:p>
            <a:pPr lvl="1"/>
            <a:r>
              <a:rPr lang="en-US" i="1" dirty="0" smtClean="0"/>
              <a:t>Will coordinate the development and adoption of standards for services, including web services and other data center services, that are supported and deployed at FDSN centers.  </a:t>
            </a:r>
            <a:endParaRPr lang="en-US" dirty="0" smtClean="0"/>
          </a:p>
          <a:p>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Agenda</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smtClean="0"/>
              <a:t>Approval of 2009 WG Minutes</a:t>
            </a:r>
          </a:p>
          <a:p>
            <a:r>
              <a:rPr lang="en-US" dirty="0" smtClean="0"/>
              <a:t>Revise WG III Charge</a:t>
            </a:r>
          </a:p>
          <a:p>
            <a:r>
              <a:rPr lang="en-US" dirty="0" smtClean="0">
                <a:solidFill>
                  <a:srgbClr val="3366FF"/>
                </a:solidFill>
                <a:effectLst/>
              </a:rPr>
              <a:t>Needed Services for the FDSN</a:t>
            </a:r>
          </a:p>
          <a:p>
            <a:pPr lvl="1"/>
            <a:r>
              <a:rPr lang="en-US" dirty="0" smtClean="0">
                <a:solidFill>
                  <a:srgbClr val="3366FF"/>
                </a:solidFill>
                <a:effectLst/>
              </a:rPr>
              <a:t>Overview of some existing efforts</a:t>
            </a:r>
          </a:p>
          <a:p>
            <a:pPr lvl="2"/>
            <a:r>
              <a:rPr lang="en-US" dirty="0" smtClean="0">
                <a:solidFill>
                  <a:srgbClr val="3366FF"/>
                </a:solidFill>
                <a:effectLst/>
              </a:rPr>
              <a:t>ORFEUS, EMSC, ETH, Australia, IRIS</a:t>
            </a:r>
          </a:p>
          <a:p>
            <a:r>
              <a:rPr lang="en-US" sz="2800" dirty="0" smtClean="0"/>
              <a:t>Potential for Federated Data Centers</a:t>
            </a:r>
          </a:p>
          <a:p>
            <a:pPr lvl="1"/>
            <a:r>
              <a:rPr lang="en-US" sz="2500" dirty="0" smtClean="0"/>
              <a:t>Setting/adopting XML standards for FDSN services</a:t>
            </a:r>
          </a:p>
          <a:p>
            <a:r>
              <a:rPr lang="en-US" sz="2800" dirty="0" smtClean="0"/>
              <a:t>Products</a:t>
            </a:r>
          </a:p>
          <a:p>
            <a:pPr lvl="1"/>
            <a:r>
              <a:rPr lang="en-US" sz="2500" dirty="0" smtClean="0"/>
              <a:t>Existing Products</a:t>
            </a:r>
          </a:p>
          <a:p>
            <a:pPr lvl="1"/>
            <a:r>
              <a:rPr lang="en-US" sz="2500" dirty="0" smtClean="0"/>
              <a:t>Needed Products</a:t>
            </a:r>
          </a:p>
          <a:p>
            <a:r>
              <a:rPr lang="en-US" sz="2800" dirty="0" smtClean="0"/>
              <a:t>Tools</a:t>
            </a:r>
          </a:p>
          <a:p>
            <a:pPr lvl="1"/>
            <a:r>
              <a:rPr lang="en-US" sz="2500" dirty="0" smtClean="0"/>
              <a:t>Tools with wide use within the FDSN</a:t>
            </a:r>
          </a:p>
          <a:p>
            <a:pPr lvl="1"/>
            <a:r>
              <a:rPr lang="en-US" sz="2500" dirty="0" smtClean="0"/>
              <a:t>Other tools that are needed</a:t>
            </a:r>
          </a:p>
          <a:p>
            <a:r>
              <a:rPr lang="en-US" sz="2800" dirty="0" smtClean="0"/>
              <a:t>Other Business</a:t>
            </a:r>
          </a:p>
          <a:p>
            <a:pPr lvl="1"/>
            <a:r>
              <a:rPr lang="en-US" sz="2500" dirty="0" smtClean="0"/>
              <a:t>Additions to the Agenda</a:t>
            </a:r>
          </a:p>
          <a:p>
            <a:pPr lvl="1"/>
            <a:endParaRPr lang="en-US" sz="2500" dirty="0" smtClean="0"/>
          </a:p>
          <a:p>
            <a:pPr lvl="1"/>
            <a:endParaRPr lang="en-US" sz="2500" dirty="0" smtClean="0"/>
          </a:p>
          <a:p>
            <a:endParaRPr lang="en-US"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Existing Services within the FDSN</a:t>
            </a:r>
            <a:endParaRPr lang="en-US" dirty="0"/>
          </a:p>
        </p:txBody>
      </p:sp>
      <p:sp>
        <p:nvSpPr>
          <p:cNvPr id="3" name="Content Placeholder 2"/>
          <p:cNvSpPr>
            <a:spLocks noGrp="1"/>
          </p:cNvSpPr>
          <p:nvPr>
            <p:ph sz="quarter" idx="1"/>
          </p:nvPr>
        </p:nvSpPr>
        <p:spPr/>
        <p:txBody>
          <a:bodyPr/>
          <a:lstStyle/>
          <a:p>
            <a:r>
              <a:rPr lang="en-US" dirty="0" smtClean="0"/>
              <a:t>ORFEUS and EMSC			</a:t>
            </a:r>
            <a:r>
              <a:rPr lang="en-US" dirty="0" err="1" smtClean="0"/>
              <a:t>Reinoud</a:t>
            </a:r>
            <a:r>
              <a:rPr lang="en-US" dirty="0" smtClean="0"/>
              <a:t> </a:t>
            </a:r>
            <a:r>
              <a:rPr lang="en-US" dirty="0" err="1" smtClean="0"/>
              <a:t>Sleeman</a:t>
            </a:r>
            <a:endParaRPr lang="en-US" dirty="0" smtClean="0"/>
          </a:p>
          <a:p>
            <a:r>
              <a:rPr lang="en-US" dirty="0" smtClean="0"/>
              <a:t>ETH &amp; </a:t>
            </a:r>
            <a:r>
              <a:rPr lang="en-US" dirty="0" err="1" smtClean="0"/>
              <a:t>QuakeML</a:t>
            </a:r>
            <a:r>
              <a:rPr lang="en-US" dirty="0" smtClean="0"/>
              <a:t>				John Clinton</a:t>
            </a:r>
          </a:p>
          <a:p>
            <a:r>
              <a:rPr lang="en-US" dirty="0" smtClean="0"/>
              <a:t>Australia					Tim Barton</a:t>
            </a:r>
          </a:p>
          <a:p>
            <a:r>
              <a:rPr lang="en-US" dirty="0" smtClean="0"/>
              <a:t>IRIS Services				Tim Ahern</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ORFEUS and EMSC		</a:t>
            </a:r>
            <a:r>
              <a:rPr lang="en-US" dirty="0" err="1" smtClean="0"/>
              <a:t>Reinoud</a:t>
            </a:r>
            <a:r>
              <a:rPr lang="en-US" dirty="0" smtClean="0"/>
              <a:t> </a:t>
            </a:r>
            <a:r>
              <a:rPr lang="en-US" dirty="0" err="1" smtClean="0"/>
              <a:t>Sleeman</a:t>
            </a:r>
            <a:endParaRPr lang="en-US" dirty="0"/>
          </a:p>
        </p:txBody>
      </p:sp>
      <p:sp>
        <p:nvSpPr>
          <p:cNvPr id="3" name="Content Placeholder 2"/>
          <p:cNvSpPr>
            <a:spLocks noGrp="1"/>
          </p:cNvSpPr>
          <p:nvPr>
            <p:ph sz="quarter" idx="1"/>
          </p:nvPr>
        </p:nvSpPr>
        <p:spPr/>
        <p:txBody>
          <a:bodyPr/>
          <a:lstStyle/>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QuakeML</a:t>
            </a:r>
            <a:r>
              <a:rPr lang="en-US" dirty="0" smtClean="0"/>
              <a:t>			John Clinton</a:t>
            </a:r>
            <a:endParaRPr lang="en-US" dirty="0"/>
          </a:p>
        </p:txBody>
      </p:sp>
      <p:sp>
        <p:nvSpPr>
          <p:cNvPr id="3" name="Content Placeholder 2"/>
          <p:cNvSpPr>
            <a:spLocks noGrp="1"/>
          </p:cNvSpPr>
          <p:nvPr>
            <p:ph sz="quarter" idx="1"/>
          </p:nvPr>
        </p:nvSpPr>
        <p:spPr/>
        <p:txBody>
          <a:bodyPr/>
          <a:lstStyle/>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ＭＳ 明朝"/>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Origin.thmx</Template>
  <TotalTime>538</TotalTime>
  <Words>1504</Words>
  <Application>Microsoft Macintosh PowerPoint</Application>
  <PresentationFormat>On-screen Show (4:3)</PresentationFormat>
  <Paragraphs>348</Paragraphs>
  <Slides>30</Slides>
  <Notes>6</Notes>
  <HiddenSlides>0</HiddenSlides>
  <MMClips>0</MMClips>
  <ScaleCrop>false</ScaleCrop>
  <HeadingPairs>
    <vt:vector size="4" baseType="variant">
      <vt:variant>
        <vt:lpstr>Design Template</vt:lpstr>
      </vt:variant>
      <vt:variant>
        <vt:i4>1</vt:i4>
      </vt:variant>
      <vt:variant>
        <vt:lpstr>Slide Titles</vt:lpstr>
      </vt:variant>
      <vt:variant>
        <vt:i4>30</vt:i4>
      </vt:variant>
    </vt:vector>
  </HeadingPairs>
  <TitlesOfParts>
    <vt:vector size="31" baseType="lpstr">
      <vt:lpstr>Origin</vt:lpstr>
      <vt:lpstr>FDSN Working Group III Coordination of Products, Tools and Services</vt:lpstr>
      <vt:lpstr>Proposed Agenda</vt:lpstr>
      <vt:lpstr>Approval of Minutes of 2009 WG III Minutes</vt:lpstr>
      <vt:lpstr>WG III Charge Modification</vt:lpstr>
      <vt:lpstr>Proposed Expanded Charge for WG III</vt:lpstr>
      <vt:lpstr>Proposed Agenda</vt:lpstr>
      <vt:lpstr>Existing Services within the FDSN</vt:lpstr>
      <vt:lpstr>ORFEUS and EMSC  Reinoud Sleeman</vt:lpstr>
      <vt:lpstr>QuakeML   John Clinton</vt:lpstr>
      <vt:lpstr>Geosciences Australia    Tim Barton</vt:lpstr>
      <vt:lpstr>IRIS Efforts in Web services   Tim Ahern</vt:lpstr>
      <vt:lpstr>Web Services Clients </vt:lpstr>
      <vt:lpstr>Example of Timeseries</vt:lpstr>
      <vt:lpstr>and the result</vt:lpstr>
      <vt:lpstr>FetchBulkData Example</vt:lpstr>
      <vt:lpstr>Web services</vt:lpstr>
      <vt:lpstr>Proposed Agenda</vt:lpstr>
      <vt:lpstr>Advantages of Standard Services</vt:lpstr>
      <vt:lpstr>FDSN Federated Data Centers</vt:lpstr>
      <vt:lpstr>FDSN Data Brokering</vt:lpstr>
      <vt:lpstr>Proposed Agenda</vt:lpstr>
      <vt:lpstr>Products at IRIS</vt:lpstr>
      <vt:lpstr>Data Shipment Metrics From WG II</vt:lpstr>
      <vt:lpstr>CrunchInterface</vt:lpstr>
      <vt:lpstr>Crunch Country (Total of 75)</vt:lpstr>
      <vt:lpstr>Crunch Address</vt:lpstr>
      <vt:lpstr>Products in Development</vt:lpstr>
      <vt:lpstr>Proposed Agenda</vt:lpstr>
      <vt:lpstr>FDSN Tools</vt:lpstr>
      <vt:lpstr>Proposed Agenda</vt:lpstr>
    </vt:vector>
  </TitlesOfParts>
  <Company>IRIS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FDSN Working Group III Products, Tools and Services</dc:title>
  <dc:creator>Tim Ahern</dc:creator>
  <cp:lastModifiedBy>Tim Ahern</cp:lastModifiedBy>
  <cp:revision>47</cp:revision>
  <dcterms:created xsi:type="dcterms:W3CDTF">2011-07-04T00:45:27Z</dcterms:created>
  <dcterms:modified xsi:type="dcterms:W3CDTF">2011-07-04T01:11:39Z</dcterms:modified>
</cp:coreProperties>
</file>