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1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8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8BD5-206B-1F45-86A2-F95555F4CB1B}" type="datetimeFigureOut">
              <a:rPr lang="en-US" smtClean="0"/>
              <a:pPr/>
              <a:t>7/2/11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2D63-14FF-1E46-A19D-932D70C72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65541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dirty="0" err="1">
                <a:latin typeface="Eurostile"/>
                <a:cs typeface="Eurostile"/>
              </a:rPr>
              <a:t>q</a:t>
            </a:r>
            <a:r>
              <a:rPr lang="en-US" sz="2800" dirty="0" err="1" smtClean="0">
                <a:latin typeface="Eurostile"/>
                <a:cs typeface="Eurostile"/>
              </a:rPr>
              <a:t>uakeML</a:t>
            </a:r>
            <a:r>
              <a:rPr lang="en-US" sz="2800" dirty="0" smtClean="0">
                <a:latin typeface="Eurostile"/>
                <a:cs typeface="Eurostile"/>
              </a:rPr>
              <a:t/>
            </a:r>
            <a:br>
              <a:rPr lang="en-US" sz="2800" dirty="0" smtClean="0">
                <a:latin typeface="Eurostile"/>
                <a:cs typeface="Eurostile"/>
              </a:rPr>
            </a:br>
            <a:r>
              <a:rPr lang="en-US" sz="2800" dirty="0">
                <a:latin typeface="Eurostile"/>
                <a:cs typeface="Eurostile"/>
              </a:rPr>
              <a:t>	</a:t>
            </a:r>
            <a:r>
              <a:rPr lang="en-US" sz="1600" dirty="0" smtClean="0">
                <a:latin typeface="Eurostile"/>
                <a:cs typeface="Eurostile"/>
              </a:rPr>
              <a:t>Philipp </a:t>
            </a:r>
            <a:r>
              <a:rPr lang="en-US" sz="1600" dirty="0" err="1" smtClean="0">
                <a:latin typeface="Eurostile"/>
                <a:cs typeface="Eurostile"/>
              </a:rPr>
              <a:t>Kaestli</a:t>
            </a:r>
            <a:r>
              <a:rPr lang="en-US" sz="1600" dirty="0" smtClean="0">
                <a:latin typeface="Eurostile"/>
                <a:cs typeface="Eurostile"/>
              </a:rPr>
              <a:t>, </a:t>
            </a:r>
            <a:r>
              <a:rPr lang="en-US" sz="1600" dirty="0" smtClean="0">
                <a:latin typeface="Eurostile"/>
                <a:cs typeface="Eurostile"/>
              </a:rPr>
              <a:t>Fabian </a:t>
            </a:r>
            <a:r>
              <a:rPr lang="en-US" sz="1600" dirty="0" err="1">
                <a:latin typeface="Eurostile"/>
                <a:cs typeface="Eurostile"/>
              </a:rPr>
              <a:t>Euchner</a:t>
            </a:r>
            <a:r>
              <a:rPr lang="en-US" sz="1600" dirty="0">
                <a:latin typeface="Eurostile"/>
                <a:cs typeface="Eurostile"/>
              </a:rPr>
              <a:t>, John Clinton </a:t>
            </a:r>
            <a:r>
              <a:rPr lang="en-US" sz="1600" dirty="0" smtClean="0">
                <a:latin typeface="Eurostile"/>
                <a:cs typeface="Eurostile"/>
              </a:rPr>
              <a:t>(ETHZ)</a:t>
            </a:r>
            <a:br>
              <a:rPr lang="en-US" sz="1600" dirty="0" smtClean="0">
                <a:latin typeface="Eurostile"/>
                <a:cs typeface="Eurostile"/>
              </a:rPr>
            </a:br>
            <a:r>
              <a:rPr lang="en-US" sz="1600" dirty="0">
                <a:latin typeface="Eurostile"/>
                <a:cs typeface="Eurostile"/>
              </a:rPr>
              <a:t>	</a:t>
            </a:r>
            <a:r>
              <a:rPr lang="en-US" sz="1600" dirty="0" smtClean="0">
                <a:latin typeface="Eurostile"/>
                <a:cs typeface="Eurostile"/>
              </a:rPr>
              <a:t>2011 FDSN Meeting, Melbourne</a:t>
            </a:r>
            <a:br>
              <a:rPr lang="en-US" sz="1600" dirty="0" smtClean="0">
                <a:latin typeface="Eurostile"/>
                <a:cs typeface="Eurostile"/>
              </a:rPr>
            </a:br>
            <a:endParaRPr lang="en-US" sz="1600" dirty="0">
              <a:latin typeface="Eurostile"/>
              <a:cs typeface="Eurosti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974" y="1402009"/>
            <a:ext cx="8411728" cy="3746696"/>
          </a:xfrm>
        </p:spPr>
        <p:txBody>
          <a:bodyPr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000090"/>
                </a:solidFill>
              </a:rPr>
              <a:t>flexible</a:t>
            </a:r>
            <a:r>
              <a:rPr lang="en-US" sz="1800" dirty="0">
                <a:solidFill>
                  <a:srgbClr val="000090"/>
                </a:solidFill>
              </a:rPr>
              <a:t>, extensible and modular XML representation </a:t>
            </a:r>
            <a:r>
              <a:rPr lang="en-US" sz="1800" dirty="0" smtClean="0">
                <a:solidFill>
                  <a:srgbClr val="000090"/>
                </a:solidFill>
              </a:rPr>
              <a:t>of (and data model for) seismological </a:t>
            </a:r>
            <a:r>
              <a:rPr lang="en-US" sz="1800" dirty="0">
                <a:solidFill>
                  <a:srgbClr val="000090"/>
                </a:solidFill>
              </a:rPr>
              <a:t>data </a:t>
            </a:r>
            <a:endParaRPr lang="en-US" sz="1800" dirty="0" smtClean="0">
              <a:solidFill>
                <a:srgbClr val="00009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000090"/>
                </a:solidFill>
              </a:rPr>
              <a:t>intended </a:t>
            </a:r>
            <a:r>
              <a:rPr lang="en-US" sz="1800" dirty="0">
                <a:solidFill>
                  <a:srgbClr val="000090"/>
                </a:solidFill>
              </a:rPr>
              <a:t>to cover a broad range of fields of application in modern </a:t>
            </a:r>
            <a:r>
              <a:rPr lang="en-US" sz="1800" dirty="0" smtClean="0">
                <a:solidFill>
                  <a:srgbClr val="000090"/>
                </a:solidFill>
              </a:rPr>
              <a:t>seismology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000090"/>
                </a:solidFill>
              </a:rPr>
              <a:t>open community standard for data exchange, collaborative development (based on </a:t>
            </a:r>
            <a:r>
              <a:rPr lang="en-US" sz="1800" dirty="0" err="1" smtClean="0">
                <a:solidFill>
                  <a:srgbClr val="000090"/>
                </a:solidFill>
              </a:rPr>
              <a:t>rfc’s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000090"/>
                </a:solidFill>
              </a:rPr>
              <a:t>umbrella schema with </a:t>
            </a:r>
            <a:r>
              <a:rPr lang="en-US" sz="1800" dirty="0" err="1" smtClean="0">
                <a:solidFill>
                  <a:srgbClr val="000090"/>
                </a:solidFill>
              </a:rPr>
              <a:t>subpackages</a:t>
            </a:r>
            <a:endParaRPr lang="en-US" sz="1800" dirty="0" smtClean="0">
              <a:solidFill>
                <a:srgbClr val="00009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000090"/>
                </a:solidFill>
              </a:rPr>
              <a:t>Common schema of resource identifiers (i.e. referencing), basic data types, error description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000090"/>
                </a:solidFill>
              </a:rPr>
              <a:t>Different </a:t>
            </a:r>
            <a:r>
              <a:rPr lang="en-US" sz="1800" dirty="0" err="1" smtClean="0">
                <a:solidFill>
                  <a:srgbClr val="000090"/>
                </a:solidFill>
              </a:rPr>
              <a:t>subpackages</a:t>
            </a:r>
            <a:r>
              <a:rPr lang="en-US" sz="1800" dirty="0" smtClean="0">
                <a:solidFill>
                  <a:srgbClr val="000090"/>
                </a:solidFill>
              </a:rPr>
              <a:t> at different level of development: basic event description, ground motion, </a:t>
            </a:r>
            <a:r>
              <a:rPr lang="en-US" sz="1800" dirty="0" err="1" smtClean="0">
                <a:solidFill>
                  <a:srgbClr val="000090"/>
                </a:solidFill>
              </a:rPr>
              <a:t>macroseismicity</a:t>
            </a:r>
            <a:r>
              <a:rPr lang="en-US" sz="1800" dirty="0" smtClean="0">
                <a:solidFill>
                  <a:srgbClr val="000090"/>
                </a:solidFill>
              </a:rPr>
              <a:t>, etc.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olidFill>
                  <a:srgbClr val="000090"/>
                </a:solidFill>
              </a:rPr>
              <a:t>Still under development; furthest developed: basic event description (</a:t>
            </a:r>
            <a:r>
              <a:rPr lang="en-US" sz="1800" dirty="0" err="1" smtClean="0">
                <a:solidFill>
                  <a:srgbClr val="000090"/>
                </a:solidFill>
              </a:rPr>
              <a:t>QuakeML</a:t>
            </a:r>
            <a:r>
              <a:rPr lang="en-US" sz="1800" dirty="0" smtClean="0">
                <a:solidFill>
                  <a:srgbClr val="000090"/>
                </a:solidFill>
              </a:rPr>
              <a:t>-BED)</a:t>
            </a:r>
          </a:p>
          <a:p>
            <a:pPr lvl="1" algn="l"/>
            <a:r>
              <a:rPr lang="en-US" sz="1400" b="1" u="sng" dirty="0" err="1" smtClean="0">
                <a:solidFill>
                  <a:srgbClr val="000090"/>
                </a:solidFill>
              </a:rPr>
              <a:t>QuakeML</a:t>
            </a:r>
            <a:r>
              <a:rPr lang="en-US" sz="1400" b="1" u="sng" dirty="0" smtClean="0">
                <a:solidFill>
                  <a:srgbClr val="000090"/>
                </a:solidFill>
              </a:rPr>
              <a:t>-BED uses include</a:t>
            </a:r>
            <a:r>
              <a:rPr lang="en-US" sz="1400" dirty="0" smtClean="0">
                <a:solidFill>
                  <a:srgbClr val="000090"/>
                </a:solidFill>
              </a:rPr>
              <a:t>:</a:t>
            </a:r>
          </a:p>
          <a:p>
            <a:pPr lvl="1" algn="l"/>
            <a:r>
              <a:rPr lang="en-US" sz="1400" dirty="0" smtClean="0">
                <a:solidFill>
                  <a:srgbClr val="000090"/>
                </a:solidFill>
              </a:rPr>
              <a:t>seismic catalogues (CSEP), </a:t>
            </a:r>
            <a:r>
              <a:rPr lang="en-US" sz="1400" dirty="0" err="1" smtClean="0">
                <a:solidFill>
                  <a:srgbClr val="000090"/>
                </a:solidFill>
              </a:rPr>
              <a:t>realtime</a:t>
            </a:r>
            <a:r>
              <a:rPr lang="en-US" sz="1400" dirty="0" smtClean="0">
                <a:solidFill>
                  <a:srgbClr val="000090"/>
                </a:solidFill>
              </a:rPr>
              <a:t> parametric data exchange (SeisComP3; EMSC using QWIDS), statistical seismology (</a:t>
            </a:r>
            <a:r>
              <a:rPr lang="en-US" sz="1400" dirty="0" err="1" smtClean="0">
                <a:solidFill>
                  <a:srgbClr val="000090"/>
                </a:solidFill>
              </a:rPr>
              <a:t>QuakePy</a:t>
            </a:r>
            <a:r>
              <a:rPr lang="en-US" sz="1400" dirty="0" smtClean="0">
                <a:solidFill>
                  <a:srgbClr val="000090"/>
                </a:solidFill>
              </a:rPr>
              <a:t> library, </a:t>
            </a:r>
            <a:r>
              <a:rPr lang="en-US" sz="1400" dirty="0" err="1" smtClean="0">
                <a:solidFill>
                  <a:srgbClr val="000090"/>
                </a:solidFill>
              </a:rPr>
              <a:t>opensha</a:t>
            </a:r>
            <a:r>
              <a:rPr lang="en-US" sz="1400" dirty="0" smtClean="0">
                <a:solidFill>
                  <a:srgbClr val="000090"/>
                </a:solidFill>
              </a:rPr>
              <a:t> )</a:t>
            </a:r>
          </a:p>
          <a:p>
            <a:pPr lvl="1" algn="l"/>
            <a:r>
              <a:rPr lang="en-US" sz="1400" b="1" u="sng" dirty="0" smtClean="0">
                <a:solidFill>
                  <a:srgbClr val="000090"/>
                </a:solidFill>
              </a:rPr>
              <a:t>Users include</a:t>
            </a:r>
            <a:r>
              <a:rPr lang="en-US" sz="1400" dirty="0" smtClean="0">
                <a:solidFill>
                  <a:srgbClr val="000090"/>
                </a:solidFill>
              </a:rPr>
              <a:t>:</a:t>
            </a:r>
          </a:p>
          <a:p>
            <a:pPr lvl="1" algn="l"/>
            <a:r>
              <a:rPr lang="en-US" sz="1400" dirty="0" smtClean="0">
                <a:solidFill>
                  <a:srgbClr val="000090"/>
                </a:solidFill>
              </a:rPr>
              <a:t>IRIS, EMSC, ORFEUS, SC3 community, GNS NZ, SCEDC, </a:t>
            </a:r>
            <a:r>
              <a:rPr lang="en-US" sz="1400" dirty="0" err="1">
                <a:solidFill>
                  <a:srgbClr val="000090"/>
                </a:solidFill>
              </a:rPr>
              <a:t>N</a:t>
            </a:r>
            <a:r>
              <a:rPr lang="en-US" sz="1400" dirty="0" err="1" smtClean="0">
                <a:solidFill>
                  <a:srgbClr val="000090"/>
                </a:solidFill>
              </a:rPr>
              <a:t>anometrics,ISTI</a:t>
            </a:r>
            <a:r>
              <a:rPr lang="en-US" sz="1400" dirty="0" smtClean="0">
                <a:solidFill>
                  <a:srgbClr val="000090"/>
                </a:solidFill>
              </a:rPr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5284" y="3044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5284" y="3044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2011.06-quakeml-world-map-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65541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dirty="0" err="1" smtClean="0">
                <a:latin typeface="Eurostile"/>
                <a:cs typeface="Eurostile"/>
              </a:rPr>
              <a:t>quakeMl</a:t>
            </a:r>
            <a:r>
              <a:rPr lang="en-US" sz="2800" dirty="0" smtClean="0">
                <a:latin typeface="Eurostile"/>
                <a:cs typeface="Eurostile"/>
              </a:rPr>
              <a:t> development timeline</a:t>
            </a:r>
            <a:br>
              <a:rPr lang="en-US" sz="2800" dirty="0" smtClean="0">
                <a:latin typeface="Eurostile"/>
                <a:cs typeface="Eurostile"/>
              </a:rPr>
            </a:br>
            <a:r>
              <a:rPr lang="en-US" sz="2800" dirty="0">
                <a:latin typeface="Eurostile"/>
                <a:cs typeface="Eurostile"/>
              </a:rPr>
              <a:t>	</a:t>
            </a:r>
            <a:endParaRPr lang="en-US" sz="1600" dirty="0"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0735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0674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99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866" y="2970124"/>
            <a:ext cx="153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proposed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4074" y="4027629"/>
            <a:ext cx="853462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6881035" y="2839492"/>
            <a:ext cx="179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V1.2 final release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908" y="3331169"/>
            <a:ext cx="90861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fc</a:t>
            </a:r>
            <a:r>
              <a:rPr lang="en-US" dirty="0" smtClean="0"/>
              <a:t> V1.0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89666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99408" y="2994809"/>
            <a:ext cx="14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elease v1.0.1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642899" y="546182"/>
            <a:ext cx="0" cy="4637201"/>
          </a:xfrm>
          <a:prstGeom prst="line">
            <a:avLst/>
          </a:prstGeom>
          <a:ln w="9525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95429" y="57349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today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749179" y="2579130"/>
            <a:ext cx="231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V1.2 release candidate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58171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33588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61243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29759" y="4027629"/>
            <a:ext cx="461665" cy="560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946412" y="3727693"/>
            <a:ext cx="100491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3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65541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dirty="0" smtClean="0">
                <a:latin typeface="Eurostile"/>
                <a:cs typeface="Eurostile"/>
              </a:rPr>
              <a:t/>
            </a:r>
            <a:br>
              <a:rPr lang="en-US" sz="2800" dirty="0" smtClean="0">
                <a:latin typeface="Eurostile"/>
                <a:cs typeface="Eurostile"/>
              </a:rPr>
            </a:br>
            <a:r>
              <a:rPr lang="en-US" sz="2800" dirty="0">
                <a:latin typeface="Eurostile"/>
                <a:cs typeface="Eurostile"/>
              </a:rPr>
              <a:t>	</a:t>
            </a:r>
            <a:endParaRPr lang="en-US" sz="1600" dirty="0">
              <a:latin typeface="Eurostile"/>
              <a:cs typeface="Eurosti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41" y="1"/>
            <a:ext cx="8357107" cy="5775876"/>
          </a:xfrm>
        </p:spPr>
        <p:txBody>
          <a:bodyPr>
            <a:normAutofit/>
          </a:bodyPr>
          <a:lstStyle/>
          <a:p>
            <a:endParaRPr lang="en-US" sz="2600" dirty="0" smtClean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000090"/>
              </a:solidFill>
            </a:endParaRPr>
          </a:p>
          <a:p>
            <a:pPr algn="l"/>
            <a:r>
              <a:rPr lang="en-US" sz="2600" dirty="0" smtClean="0">
                <a:solidFill>
                  <a:srgbClr val="000090"/>
                </a:solidFill>
              </a:rPr>
              <a:t>Proposed/Active Development Areas</a:t>
            </a:r>
            <a:endParaRPr lang="en-US" sz="2600" dirty="0">
              <a:solidFill>
                <a:srgbClr val="00009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600" dirty="0" smtClean="0">
                <a:solidFill>
                  <a:srgbClr val="000090"/>
                </a:solidFill>
              </a:rPr>
              <a:t>Station inventory (merge best of </a:t>
            </a:r>
            <a:r>
              <a:rPr lang="en-US" sz="2600" dirty="0" err="1" smtClean="0">
                <a:solidFill>
                  <a:srgbClr val="000090"/>
                </a:solidFill>
              </a:rPr>
              <a:t>stationXML</a:t>
            </a:r>
            <a:r>
              <a:rPr lang="en-US" sz="2600" dirty="0" smtClean="0">
                <a:solidFill>
                  <a:srgbClr val="000090"/>
                </a:solidFill>
              </a:rPr>
              <a:t>, inventory XML, add URI and uncertainty handling of </a:t>
            </a:r>
            <a:r>
              <a:rPr lang="en-US" sz="2600" dirty="0" err="1">
                <a:solidFill>
                  <a:srgbClr val="000090"/>
                </a:solidFill>
              </a:rPr>
              <a:t>q</a:t>
            </a:r>
            <a:r>
              <a:rPr lang="en-US" sz="2600" dirty="0" err="1" smtClean="0">
                <a:solidFill>
                  <a:srgbClr val="000090"/>
                </a:solidFill>
              </a:rPr>
              <a:t>uakeML</a:t>
            </a:r>
            <a:r>
              <a:rPr lang="en-US" sz="2600" dirty="0" smtClean="0">
                <a:solidFill>
                  <a:srgbClr val="000090"/>
                </a:solidFill>
              </a:rPr>
              <a:t>)</a:t>
            </a:r>
          </a:p>
          <a:p>
            <a:pPr marL="457200" indent="-457200" algn="l">
              <a:buFontTx/>
              <a:buChar char="-"/>
            </a:pPr>
            <a:r>
              <a:rPr lang="en-US" sz="2600" dirty="0" smtClean="0">
                <a:solidFill>
                  <a:srgbClr val="000090"/>
                </a:solidFill>
              </a:rPr>
              <a:t>Geophysical site descriptions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 smtClean="0">
                <a:solidFill>
                  <a:srgbClr val="000090"/>
                </a:solidFill>
              </a:rPr>
              <a:t>Macroseismic</a:t>
            </a:r>
            <a:r>
              <a:rPr lang="en-US" sz="2600" dirty="0" smtClean="0">
                <a:solidFill>
                  <a:srgbClr val="000090"/>
                </a:solidFill>
              </a:rPr>
              <a:t> information (ESC working group, secretariat at ETHZ)</a:t>
            </a:r>
          </a:p>
          <a:p>
            <a:pPr marL="457200" indent="-457200" algn="l">
              <a:buFontTx/>
              <a:buChar char="-"/>
            </a:pPr>
            <a:r>
              <a:rPr lang="en-US" sz="2600" dirty="0" smtClean="0">
                <a:solidFill>
                  <a:srgbClr val="000090"/>
                </a:solidFill>
              </a:rPr>
              <a:t>Ground Motion</a:t>
            </a:r>
          </a:p>
          <a:p>
            <a:pPr marL="457200" indent="-457200" algn="l">
              <a:buFontTx/>
              <a:buChar char="-"/>
            </a:pPr>
            <a:endParaRPr lang="en-US" sz="2600" dirty="0" smtClean="0">
              <a:solidFill>
                <a:srgbClr val="000090"/>
              </a:solidFill>
            </a:endParaRPr>
          </a:p>
          <a:p>
            <a:pPr marL="457200" indent="-457200" algn="l">
              <a:buFontTx/>
              <a:buChar char="-"/>
            </a:pPr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7772400" cy="655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err="1" smtClean="0">
                <a:latin typeface="Eurostile"/>
                <a:cs typeface="Eurostile"/>
              </a:rPr>
              <a:t>quakeMl</a:t>
            </a:r>
            <a:r>
              <a:rPr lang="en-US" sz="2500" dirty="0" smtClean="0">
                <a:latin typeface="Eurostile"/>
                <a:cs typeface="Eurostile"/>
              </a:rPr>
              <a:t> future @ ETHZ</a:t>
            </a:r>
            <a:br>
              <a:rPr lang="en-US" sz="2500" dirty="0" smtClean="0">
                <a:latin typeface="Eurostile"/>
                <a:cs typeface="Eurostile"/>
              </a:rPr>
            </a:br>
            <a:r>
              <a:rPr lang="en-US" sz="2500" dirty="0" smtClean="0">
                <a:latin typeface="Eurostile"/>
                <a:cs typeface="Eurostile"/>
              </a:rPr>
              <a:t>	</a:t>
            </a:r>
            <a:endParaRPr lang="en-US" sz="25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697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41" y="30475"/>
            <a:ext cx="8357107" cy="66322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 </a:t>
            </a:r>
          </a:p>
          <a:p>
            <a:endParaRPr lang="en-US" sz="2800" dirty="0">
              <a:solidFill>
                <a:srgbClr val="00009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2800" dirty="0" err="1" smtClean="0">
                <a:solidFill>
                  <a:srgbClr val="000090"/>
                </a:solidFill>
              </a:rPr>
              <a:t>quakeML</a:t>
            </a:r>
            <a:r>
              <a:rPr lang="en-US" sz="2800" dirty="0" smtClean="0">
                <a:solidFill>
                  <a:srgbClr val="000090"/>
                </a:solidFill>
              </a:rPr>
              <a:t> BED widely used, de facto standard, but without official acknowledgement </a:t>
            </a:r>
          </a:p>
          <a:p>
            <a:pPr marL="457200" indent="-457200" algn="l">
              <a:buFontTx/>
              <a:buChar char="-"/>
            </a:pPr>
            <a:r>
              <a:rPr lang="en-US" sz="2800" dirty="0" err="1" smtClean="0">
                <a:solidFill>
                  <a:srgbClr val="000090"/>
                </a:solidFill>
              </a:rPr>
              <a:t>quakeML</a:t>
            </a:r>
            <a:r>
              <a:rPr lang="en-US" sz="2800" dirty="0" smtClean="0">
                <a:solidFill>
                  <a:srgbClr val="000090"/>
                </a:solidFill>
              </a:rPr>
              <a:t> funding at ETHZ prev. from NERIES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rgbClr val="000090"/>
                </a:solidFill>
              </a:rPr>
              <a:t>In order to consider further investments in development beyond </a:t>
            </a:r>
            <a:r>
              <a:rPr lang="en-US" sz="2800" dirty="0" err="1" smtClean="0">
                <a:solidFill>
                  <a:srgbClr val="000090"/>
                </a:solidFill>
              </a:rPr>
              <a:t>Quakeml</a:t>
            </a:r>
            <a:r>
              <a:rPr lang="en-US" sz="2800" dirty="0" smtClean="0">
                <a:solidFill>
                  <a:srgbClr val="000090"/>
                </a:solidFill>
              </a:rPr>
              <a:t>-BED v1.2 release</a:t>
            </a:r>
            <a:r>
              <a:rPr lang="en-US" sz="2800" dirty="0">
                <a:solidFill>
                  <a:srgbClr val="000090"/>
                </a:solidFill>
              </a:rPr>
              <a:t>:</a:t>
            </a:r>
            <a:endParaRPr lang="en-US" sz="2800" dirty="0" smtClean="0">
              <a:solidFill>
                <a:srgbClr val="000090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en-US" sz="2400" dirty="0" smtClean="0">
                <a:solidFill>
                  <a:srgbClr val="000090"/>
                </a:solidFill>
              </a:rPr>
              <a:t>ETHZ needs institutional backing, e.g. by FDSN adopting </a:t>
            </a:r>
            <a:r>
              <a:rPr lang="en-US" sz="2400" dirty="0" err="1" smtClean="0">
                <a:solidFill>
                  <a:srgbClr val="000090"/>
                </a:solidFill>
              </a:rPr>
              <a:t>quakeML</a:t>
            </a:r>
            <a:r>
              <a:rPr lang="en-US" sz="2400" dirty="0" smtClean="0">
                <a:solidFill>
                  <a:srgbClr val="000090"/>
                </a:solidFill>
              </a:rPr>
              <a:t>-BED as a standard, and consequently then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 smtClean="0">
                <a:solidFill>
                  <a:srgbClr val="000090"/>
                </a:solidFill>
              </a:rPr>
              <a:t>ETHZ volunteers for the role of the Secretariat moderating the community process on behalf and following the itinerary of the FDSN WGIII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rgbClr val="000090"/>
                </a:solidFill>
              </a:rPr>
              <a:t>ETHZ may continue to propose development steps and coordinate releases / documentation (especially inter-package coordination)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rgbClr val="000090"/>
                </a:solidFill>
              </a:rPr>
              <a:t>ETHZ will continue to develop components (seeking community acceptance) of direct interest  </a:t>
            </a:r>
          </a:p>
          <a:p>
            <a:pPr marL="457200" indent="-457200" algn="l">
              <a:buFontTx/>
              <a:buChar char="-"/>
            </a:pP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05"/>
            <a:ext cx="7772400" cy="655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err="1" smtClean="0">
                <a:latin typeface="Eurostile"/>
                <a:cs typeface="Eurostile"/>
              </a:rPr>
              <a:t>quakeMl</a:t>
            </a:r>
            <a:r>
              <a:rPr lang="en-US" sz="2500" dirty="0" smtClean="0">
                <a:latin typeface="Eurostile"/>
                <a:cs typeface="Eurostile"/>
              </a:rPr>
              <a:t> future @ ETHZ</a:t>
            </a:r>
            <a:br>
              <a:rPr lang="en-US" sz="2500" dirty="0" smtClean="0">
                <a:latin typeface="Eurostile"/>
                <a:cs typeface="Eurostile"/>
              </a:rPr>
            </a:br>
            <a:r>
              <a:rPr lang="en-US" sz="2500" dirty="0" smtClean="0">
                <a:latin typeface="Eurostile"/>
                <a:cs typeface="Eurostile"/>
              </a:rPr>
              <a:t>	</a:t>
            </a:r>
            <a:endParaRPr lang="en-US" sz="25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05758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336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quakeML  Philipp Kaestli, Fabian Euchner, John Clinton (ETHZ)  2011 FDSN Meeting, Melbourne </vt:lpstr>
      <vt:lpstr>PowerPoint Presentation</vt:lpstr>
      <vt:lpstr>quakeMl development timeline  </vt:lpstr>
      <vt:lpstr>  </vt:lpstr>
      <vt:lpstr>PowerPoint Presentation</vt:lpstr>
    </vt:vector>
  </TitlesOfParts>
  <Company>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QuakeMl at the SED  Philipp Kaestli, John Clinton, Fabian Euchner  2011 FDSN Meeting, Melbourne</dc:title>
  <dc:creator>John Clinton</dc:creator>
  <cp:lastModifiedBy>John Clinton</cp:lastModifiedBy>
  <cp:revision>19</cp:revision>
  <dcterms:created xsi:type="dcterms:W3CDTF">2011-06-16T21:47:57Z</dcterms:created>
  <dcterms:modified xsi:type="dcterms:W3CDTF">2011-07-02T01:58:26Z</dcterms:modified>
</cp:coreProperties>
</file>