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310" r:id="rId2"/>
    <p:sldId id="315" r:id="rId3"/>
    <p:sldId id="314" r:id="rId4"/>
    <p:sldId id="316" r:id="rId5"/>
    <p:sldId id="309" r:id="rId6"/>
    <p:sldId id="256" r:id="rId7"/>
    <p:sldId id="257" r:id="rId8"/>
    <p:sldId id="258" r:id="rId9"/>
    <p:sldId id="259" r:id="rId10"/>
    <p:sldId id="260" r:id="rId11"/>
    <p:sldId id="261" r:id="rId12"/>
    <p:sldId id="262" r:id="rId13"/>
    <p:sldId id="263" r:id="rId14"/>
    <p:sldId id="264" r:id="rId15"/>
    <p:sldId id="265" r:id="rId16"/>
    <p:sldId id="266" r:id="rId17"/>
    <p:sldId id="317" r:id="rId18"/>
    <p:sldId id="284" r:id="rId19"/>
    <p:sldId id="311" r:id="rId20"/>
    <p:sldId id="323" r:id="rId21"/>
    <p:sldId id="324" r:id="rId22"/>
    <p:sldId id="325" r:id="rId23"/>
    <p:sldId id="326" r:id="rId24"/>
    <p:sldId id="327" r:id="rId25"/>
    <p:sldId id="328" r:id="rId26"/>
    <p:sldId id="329" r:id="rId27"/>
    <p:sldId id="330" r:id="rId28"/>
    <p:sldId id="331" r:id="rId29"/>
    <p:sldId id="308" r:id="rId30"/>
    <p:sldId id="322" r:id="rId31"/>
    <p:sldId id="313" r:id="rId32"/>
    <p:sldId id="318" r:id="rId33"/>
    <p:sldId id="319" r:id="rId34"/>
    <p:sldId id="320" r:id="rId35"/>
    <p:sldId id="332" r:id="rId36"/>
    <p:sldId id="312" r:id="rId37"/>
    <p:sldId id="321" r:id="rId3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9428"/>
    <a:srgbClr val="FF0000"/>
    <a:srgbClr val="0066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13" autoAdjust="0"/>
    <p:restoredTop sz="94740" autoAdjust="0"/>
  </p:normalViewPr>
  <p:slideViewPr>
    <p:cSldViewPr snapToGrid="0" snapToObjects="1">
      <p:cViewPr varScale="1">
        <p:scale>
          <a:sx n="124" d="100"/>
          <a:sy n="124" d="100"/>
        </p:scale>
        <p:origin x="22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3B49D59-FAEF-4B55-B063-8186005F6D20}" type="datetimeFigureOut">
              <a:rPr lang="en-US"/>
              <a:pPr>
                <a:defRPr/>
              </a:pPr>
              <a:t>7/13/19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85BBE84-AA63-47CF-AE3C-07EE02CA1388}" type="slidenum">
              <a:rPr lang="en-US"/>
              <a:pPr>
                <a:defRPr/>
              </a:pPr>
              <a:t>‹#›</a:t>
            </a:fld>
            <a:endParaRPr lang="en-US"/>
          </a:p>
        </p:txBody>
      </p:sp>
    </p:spTree>
    <p:extLst>
      <p:ext uri="{BB962C8B-B14F-4D97-AF65-F5344CB8AC3E}">
        <p14:creationId xmlns:p14="http://schemas.microsoft.com/office/powerpoint/2010/main" val="17226672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F2CF84E6-1541-4697-9153-B9C357B0AA61}" type="slidenum">
              <a:rPr lang="es-ES" sz="1200">
                <a:latin typeface="+mn-lt"/>
              </a:rPr>
              <a:pPr algn="r">
                <a:defRPr/>
              </a:pPr>
              <a:t>1</a:t>
            </a:fld>
            <a:endParaRPr lang="es-ES" sz="1200">
              <a:latin typeface="+mn-lt"/>
            </a:endParaRPr>
          </a:p>
        </p:txBody>
      </p:sp>
      <p:sp>
        <p:nvSpPr>
          <p:cNvPr id="1536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5363"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d163de374_4_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d163de374_4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23890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5d163de374_4_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5d163de374_4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73486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5d163de374_4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5d163de374_4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00385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d163de374_4_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d163de374_4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4889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d163de374_4_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d163de374_4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8834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5d163de374_4_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5d163de374_4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9445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5cfc9fccce_0_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5cfc9fccc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366974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BEA9A0-C3A4-41AB-824F-03E04601C618}" type="slidenum">
              <a:rPr lang="es-ES">
                <a:cs typeface="Arial" charset="0"/>
              </a:rPr>
              <a:pPr fontAlgn="base">
                <a:spcBef>
                  <a:spcPct val="0"/>
                </a:spcBef>
                <a:spcAft>
                  <a:spcPct val="0"/>
                </a:spcAft>
                <a:defRPr/>
              </a:pPr>
              <a:t>17</a:t>
            </a:fld>
            <a:endParaRPr lang="es-ES">
              <a:cs typeface="Arial" charset="0"/>
            </a:endParaRPr>
          </a:p>
        </p:txBody>
      </p:sp>
      <p:sp>
        <p:nvSpPr>
          <p:cNvPr id="1945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9459"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256228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BEA9A0-C3A4-41AB-824F-03E04601C618}" type="slidenum">
              <a:rPr lang="es-ES">
                <a:cs typeface="Arial" charset="0"/>
              </a:rPr>
              <a:pPr fontAlgn="base">
                <a:spcBef>
                  <a:spcPct val="0"/>
                </a:spcBef>
                <a:spcAft>
                  <a:spcPct val="0"/>
                </a:spcAft>
                <a:defRPr/>
              </a:pPr>
              <a:t>18</a:t>
            </a:fld>
            <a:endParaRPr lang="es-ES">
              <a:cs typeface="Arial" charset="0"/>
            </a:endParaRPr>
          </a:p>
        </p:txBody>
      </p:sp>
      <p:sp>
        <p:nvSpPr>
          <p:cNvPr id="19458"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19459"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5B9D8DFD-86A7-4083-9307-5A9FA66A0774}" type="slidenum">
              <a:rPr lang="es-ES" sz="1200">
                <a:latin typeface="+mn-lt"/>
              </a:rPr>
              <a:pPr algn="r">
                <a:defRPr/>
              </a:pPr>
              <a:t>19</a:t>
            </a:fld>
            <a:endParaRPr lang="es-ES" sz="1200">
              <a:latin typeface="+mn-lt"/>
            </a:endParaRPr>
          </a:p>
        </p:txBody>
      </p:sp>
      <p:sp>
        <p:nvSpPr>
          <p:cNvPr id="2560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242022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2</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2622746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5598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cfc9fccce_0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cfc9fccc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14948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6c0f15953db99efd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6c0f15953db99efd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5146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cfc9fccce_0_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cfc9fccce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466161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cfc9fccce_0_6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cfc9fccce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60431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5cfc9fccce_0_7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5cfc9fccce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39059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cfc9fccce_0_7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5cfc9fccce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88812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5cfc9fccce_0_8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5cfc9fccc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52078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5cfc9fccce_0_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5cfc9fccce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5891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29</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7367863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30</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6922651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31</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7847761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32</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2219772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33</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5450017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34</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7978343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35</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6858604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36</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16301595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37</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2774756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7F22F158-0AE2-4EAE-B2E6-3C9967C02E25}" type="slidenum">
              <a:rPr lang="es-ES" sz="1200">
                <a:latin typeface="+mn-lt"/>
              </a:rPr>
              <a:pPr algn="r">
                <a:defRPr/>
              </a:pPr>
              <a:t>4</a:t>
            </a:fld>
            <a:endParaRPr lang="es-ES" sz="1200">
              <a:latin typeface="+mn-lt"/>
            </a:endParaRPr>
          </a:p>
        </p:txBody>
      </p:sp>
      <p:sp>
        <p:nvSpPr>
          <p:cNvPr id="23554"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3555"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3648286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5B9D8DFD-86A7-4083-9307-5A9FA66A0774}" type="slidenum">
              <a:rPr lang="es-ES" sz="1200">
                <a:latin typeface="+mn-lt"/>
              </a:rPr>
              <a:pPr algn="r">
                <a:defRPr/>
              </a:pPr>
              <a:t>5</a:t>
            </a:fld>
            <a:endParaRPr lang="es-ES" sz="1200">
              <a:latin typeface="+mn-lt"/>
            </a:endParaRPr>
          </a:p>
        </p:txBody>
      </p:sp>
      <p:sp>
        <p:nvSpPr>
          <p:cNvPr id="25602"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25603"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4950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cfc9fccce_0_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cfc9fccce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38669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5d163de374_4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5d163de374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9459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163de374_4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163de374_4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0979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89D13BE-4C19-4F87-9787-0A9DE9EFCC2D}" type="datetimeFigureOut">
              <a:rPr lang="en-US"/>
              <a:pPr>
                <a:defRPr/>
              </a:pPr>
              <a:t>7/13/19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C2EF5A-F27D-4569-A17D-541B9E8095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34260A7D-221C-4FEA-B3A6-411991E95A07}" type="datetimeFigureOut">
              <a:rPr lang="en-US"/>
              <a:pPr>
                <a:defRPr/>
              </a:pPr>
              <a:t>7/13/19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01D141-221E-4EBB-91FC-9737B19FFF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2B10BF9F-21DD-4B02-86B5-801F2A825ABE}" type="datetimeFigureOut">
              <a:rPr lang="en-US"/>
              <a:pPr>
                <a:defRPr/>
              </a:pPr>
              <a:t>7/13/19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54F2AD-4F59-4182-87E8-F5E46A40B0B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6241345"/>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370742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EE4E58A8-D74A-472F-B415-6895C23E61E9}" type="datetimeFigureOut">
              <a:rPr lang="en-US"/>
              <a:pPr>
                <a:defRPr/>
              </a:pPr>
              <a:t>7/13/19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EB960E-97ED-4AC4-8ED5-619984FD737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36D06712-B496-4036-ABCB-8D994482A82B}" type="datetimeFigureOut">
              <a:rPr lang="en-US"/>
              <a:pPr>
                <a:defRPr/>
              </a:pPr>
              <a:t>7/13/19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0F11D3-47CA-4BC9-A5F8-7D0B426D50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1D0900AD-83F3-4AEC-AF67-2AE6B97D639A}" type="datetimeFigureOut">
              <a:rPr lang="en-US"/>
              <a:pPr>
                <a:defRPr/>
              </a:pPr>
              <a:t>7/13/19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FCAE4-DF88-45D2-BD15-866B6743D4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EACD2F7D-A3D9-49AF-916A-20B3F2E6C0D7}" type="datetimeFigureOut">
              <a:rPr lang="en-US"/>
              <a:pPr>
                <a:defRPr/>
              </a:pPr>
              <a:t>7/13/19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D3FACA2-1534-40E3-9F0C-DB93727D42A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12A5554-012B-4543-9F51-9FBD9001A5DE}" type="datetimeFigureOut">
              <a:rPr lang="en-US"/>
              <a:pPr>
                <a:defRPr/>
              </a:pPr>
              <a:t>7/13/19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CFD5917-F7AC-4E1A-89D1-D6C7C7D211D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0FD879-F57E-425F-9D6E-3F6E42AE51EE}" type="datetimeFigureOut">
              <a:rPr lang="en-US"/>
              <a:pPr>
                <a:defRPr/>
              </a:pPr>
              <a:t>7/13/19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95B8539-1777-4695-8C91-30D6C209FB3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64308B76-AB2D-4620-9182-3E46DBAC920A}" type="datetimeFigureOut">
              <a:rPr lang="en-US"/>
              <a:pPr>
                <a:defRPr/>
              </a:pPr>
              <a:t>7/13/19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FFD402C-0174-409C-B67A-C9B86361252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795E1D1E-CC55-48E8-8F78-4B9CCFF05F67}" type="datetimeFigureOut">
              <a:rPr lang="en-US"/>
              <a:pPr>
                <a:defRPr/>
              </a:pPr>
              <a:t>7/13/19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4ED5085-C988-48F7-B21A-5D94E1504C6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2367DE4-FECF-4D0D-9D4E-AA8E6A2E5CD3}" type="datetimeFigureOut">
              <a:rPr lang="en-US"/>
              <a:pPr>
                <a:defRPr/>
              </a:pPr>
              <a:t>7/13/19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25E9909-BF98-413A-85DF-FE9773A09CD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iris-edu/libmseed"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github.com/iris-edu/mseedconvert"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github.com/iris-edu/xseed-utils"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iris-edu.github.io/xseed-specification/docs/xFDSNSourceIdentifiers-DRAFT20190520.pdf"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https://docs.google.com/document/d/1ymAe9v1rUuucpY7ai5ilKsD7V1ejwt6GxQQmJ5IevDI/edit?usp=sharing" TargetMode="External"/><Relationship Id="rId4" Type="http://schemas.openxmlformats.org/officeDocument/2006/relationships/hyperlink" Target="https://www.fdsn.org/xml/statio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14338"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14339"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14340"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174088" name="Rectangle 8"/>
          <p:cNvSpPr>
            <a:spLocks noChangeArrowheads="1"/>
          </p:cNvSpPr>
          <p:nvPr/>
        </p:nvSpPr>
        <p:spPr bwMode="auto">
          <a:xfrm>
            <a:off x="198438" y="1760538"/>
            <a:ext cx="8716962" cy="3708708"/>
          </a:xfrm>
          <a:prstGeom prst="rect">
            <a:avLst/>
          </a:prstGeom>
          <a:noFill/>
          <a:ln>
            <a:noFill/>
          </a:ln>
          <a:effectLst/>
        </p:spPr>
        <p:txBody>
          <a:bodyPr>
            <a:spAutoFit/>
          </a:bodyPr>
          <a:lstStyle/>
          <a:p>
            <a:pPr algn="ctr" fontAlgn="auto">
              <a:spcBef>
                <a:spcPts val="0"/>
              </a:spcBef>
              <a:spcAft>
                <a:spcPts val="0"/>
              </a:spcAft>
              <a:defRPr/>
            </a:pPr>
            <a:r>
              <a:rPr lang="en-US" sz="3600" b="1" dirty="0">
                <a:latin typeface="+mj-lt"/>
                <a:cs typeface="+mn-cs"/>
              </a:rPr>
              <a:t>FDSN Working Group II</a:t>
            </a:r>
          </a:p>
          <a:p>
            <a:pPr algn="ctr" fontAlgn="auto">
              <a:spcBef>
                <a:spcPts val="0"/>
              </a:spcBef>
              <a:spcAft>
                <a:spcPts val="0"/>
              </a:spcAft>
              <a:defRPr/>
            </a:pPr>
            <a:r>
              <a:rPr lang="nl-NL" sz="3600" dirty="0">
                <a:latin typeface="+mn-lt"/>
                <a:cs typeface="+mn-cs"/>
              </a:rPr>
              <a:t>Data Format </a:t>
            </a:r>
            <a:r>
              <a:rPr lang="nl-NL" sz="3600" dirty="0" err="1">
                <a:latin typeface="+mn-lt"/>
                <a:cs typeface="+mn-cs"/>
              </a:rPr>
              <a:t>and</a:t>
            </a:r>
            <a:r>
              <a:rPr lang="nl-NL" sz="3600" dirty="0">
                <a:latin typeface="+mn-lt"/>
                <a:cs typeface="+mn-cs"/>
              </a:rPr>
              <a:t> Data Centers </a:t>
            </a:r>
            <a:endParaRPr lang="en-US" sz="3600" b="1" dirty="0">
              <a:latin typeface="+mj-lt"/>
              <a:cs typeface="+mn-cs"/>
            </a:endParaRPr>
          </a:p>
          <a:p>
            <a:pPr fontAlgn="auto">
              <a:spcBef>
                <a:spcPts val="0"/>
              </a:spcBef>
              <a:spcAft>
                <a:spcPts val="0"/>
              </a:spcAft>
              <a:defRPr/>
            </a:pPr>
            <a:endParaRPr lang="en-US" sz="3100" i="1" dirty="0">
              <a:latin typeface="Impact" charset="0"/>
              <a:cs typeface="+mn-cs"/>
            </a:endParaRPr>
          </a:p>
          <a:p>
            <a:pPr algn="ctr" fontAlgn="auto">
              <a:spcBef>
                <a:spcPts val="0"/>
              </a:spcBef>
              <a:spcAft>
                <a:spcPts val="0"/>
              </a:spcAft>
              <a:defRPr/>
            </a:pPr>
            <a:r>
              <a:rPr lang="en-US" sz="2400" dirty="0">
                <a:latin typeface="+mn-lt"/>
                <a:cs typeface="+mn-cs"/>
              </a:rPr>
              <a:t>John Clinton (Chair)</a:t>
            </a:r>
          </a:p>
          <a:p>
            <a:pPr algn="ctr" fontAlgn="auto">
              <a:spcBef>
                <a:spcPts val="0"/>
              </a:spcBef>
              <a:spcAft>
                <a:spcPts val="0"/>
              </a:spcAft>
              <a:defRPr/>
            </a:pPr>
            <a:r>
              <a:rPr lang="en-US" sz="2400" dirty="0">
                <a:latin typeface="+mn-lt"/>
                <a:cs typeface="+mn-cs"/>
              </a:rPr>
              <a:t>Chad Trabant (Co-Chair)</a:t>
            </a:r>
          </a:p>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endParaRPr lang="en-US" dirty="0">
              <a:latin typeface="+mn-lt"/>
              <a:cs typeface="+mn-cs"/>
            </a:endParaRPr>
          </a:p>
          <a:p>
            <a:pPr algn="ctr" fontAlgn="auto">
              <a:spcBef>
                <a:spcPts val="0"/>
              </a:spcBef>
              <a:spcAft>
                <a:spcPts val="0"/>
              </a:spcAft>
              <a:defRPr/>
            </a:pPr>
            <a:r>
              <a:rPr lang="en-US" sz="2400" dirty="0">
                <a:latin typeface="+mn-lt"/>
                <a:cs typeface="+mn-cs"/>
              </a:rPr>
              <a:t>IUGG</a:t>
            </a:r>
          </a:p>
          <a:p>
            <a:pPr algn="ctr" fontAlgn="auto">
              <a:spcBef>
                <a:spcPts val="0"/>
              </a:spcBef>
              <a:spcAft>
                <a:spcPts val="0"/>
              </a:spcAft>
              <a:defRPr/>
            </a:pPr>
            <a:r>
              <a:rPr lang="en-US" sz="2400" dirty="0">
                <a:latin typeface="+mn-lt"/>
                <a:cs typeface="+mn-cs"/>
              </a:rPr>
              <a:t>Montreal, Canada, 13 July 2019</a:t>
            </a: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1391F01-2B33-44D6-B53F-F51AA7F022AD}" type="slidenum">
              <a:rPr lang="es-ES" sz="1200">
                <a:solidFill>
                  <a:schemeClr val="tx1">
                    <a:tint val="75000"/>
                  </a:schemeClr>
                </a:solidFill>
                <a:latin typeface="+mn-lt"/>
                <a:cs typeface="+mn-cs"/>
              </a:rPr>
              <a:pPr algn="r" fontAlgn="auto">
                <a:spcBef>
                  <a:spcPts val="0"/>
                </a:spcBef>
                <a:spcAft>
                  <a:spcPts val="0"/>
                </a:spcAft>
                <a:defRPr/>
              </a:pPr>
              <a:t>1</a:t>
            </a:fld>
            <a:endParaRPr lang="es-ES" sz="1200" dirty="0">
              <a:solidFill>
                <a:schemeClr val="tx1">
                  <a:tint val="75000"/>
                </a:schemeClr>
              </a:solidFill>
              <a:latin typeface="+mn-lt"/>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712325"/>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Forward compatibility</a:t>
            </a:r>
            <a:endParaRPr dirty="0">
              <a:latin typeface="Calibri"/>
              <a:ea typeface="Calibri"/>
              <a:cs typeface="Calibri"/>
              <a:sym typeface="Calibri"/>
            </a:endParaRPr>
          </a:p>
        </p:txBody>
      </p:sp>
      <p:sp>
        <p:nvSpPr>
          <p:cNvPr id="87" name="Google Shape;87;p17"/>
          <p:cNvSpPr txBox="1">
            <a:spLocks noGrp="1"/>
          </p:cNvSpPr>
          <p:nvPr>
            <p:ph type="body" idx="1"/>
          </p:nvPr>
        </p:nvSpPr>
        <p:spPr>
          <a:xfrm>
            <a:off x="311700" y="2009724"/>
            <a:ext cx="8520600" cy="4333925"/>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sz="2200" dirty="0">
                <a:latin typeface="Calibri"/>
                <a:ea typeface="Calibri"/>
                <a:cs typeface="Calibri"/>
                <a:sym typeface="Calibri"/>
              </a:rPr>
              <a:t>Near complete preservation of </a:t>
            </a:r>
            <a:r>
              <a:rPr lang="en" sz="2200" dirty="0" err="1">
                <a:latin typeface="Calibri"/>
                <a:ea typeface="Calibri"/>
                <a:cs typeface="Calibri"/>
                <a:sym typeface="Calibri"/>
              </a:rPr>
              <a:t>miniSEED</a:t>
            </a:r>
            <a:r>
              <a:rPr lang="en" sz="2200" dirty="0">
                <a:latin typeface="Calibri"/>
                <a:ea typeface="Calibri"/>
                <a:cs typeface="Calibri"/>
                <a:sym typeface="Calibri"/>
              </a:rPr>
              <a:t> 2.4.  Information that is not retained:</a:t>
            </a:r>
            <a:endParaRPr sz="2200" dirty="0">
              <a:latin typeface="Calibri"/>
              <a:ea typeface="Calibri"/>
              <a:cs typeface="Calibri"/>
              <a:sym typeface="Calibri"/>
            </a:endParaRPr>
          </a:p>
          <a:p>
            <a:pPr marL="0" indent="457200">
              <a:spcBef>
                <a:spcPts val="1600"/>
              </a:spcBef>
              <a:buNone/>
            </a:pPr>
            <a:r>
              <a:rPr lang="en" sz="2200" dirty="0">
                <a:latin typeface="Calibri"/>
                <a:ea typeface="Calibri"/>
                <a:cs typeface="Calibri"/>
                <a:sym typeface="Calibri"/>
              </a:rPr>
              <a:t>Clock model specification per timing exception</a:t>
            </a:r>
            <a:endParaRPr sz="2200" dirty="0">
              <a:latin typeface="Calibri"/>
              <a:ea typeface="Calibri"/>
              <a:cs typeface="Calibri"/>
              <a:sym typeface="Calibri"/>
            </a:endParaRPr>
          </a:p>
          <a:p>
            <a:pPr marL="0" indent="457200">
              <a:buNone/>
            </a:pPr>
            <a:r>
              <a:rPr lang="en" sz="2200" dirty="0" err="1">
                <a:latin typeface="Calibri"/>
                <a:ea typeface="Calibri"/>
                <a:cs typeface="Calibri"/>
                <a:sym typeface="Calibri"/>
              </a:rPr>
              <a:t>Blockettes</a:t>
            </a:r>
            <a:r>
              <a:rPr lang="en" sz="2200" dirty="0">
                <a:latin typeface="Calibri"/>
                <a:ea typeface="Calibri"/>
                <a:cs typeface="Calibri"/>
                <a:sym typeface="Calibri"/>
              </a:rPr>
              <a:t> 400 (Beam) &amp; 405 (Beam Delay)</a:t>
            </a:r>
            <a:endParaRPr sz="2200" dirty="0">
              <a:latin typeface="Calibri"/>
              <a:ea typeface="Calibri"/>
              <a:cs typeface="Calibri"/>
              <a:sym typeface="Calibri"/>
            </a:endParaRPr>
          </a:p>
          <a:p>
            <a:pPr marL="0" indent="457200">
              <a:buNone/>
            </a:pPr>
            <a:r>
              <a:rPr lang="en" sz="2200" dirty="0" err="1">
                <a:latin typeface="Calibri"/>
                <a:ea typeface="Calibri"/>
                <a:cs typeface="Calibri"/>
                <a:sym typeface="Calibri"/>
              </a:rPr>
              <a:t>Blockette</a:t>
            </a:r>
            <a:r>
              <a:rPr lang="en" sz="2200" dirty="0">
                <a:latin typeface="Calibri"/>
                <a:ea typeface="Calibri"/>
                <a:cs typeface="Calibri"/>
                <a:sym typeface="Calibri"/>
              </a:rPr>
              <a:t> 2000 (Opaque Data)</a:t>
            </a:r>
            <a:endParaRPr sz="2200" dirty="0">
              <a:latin typeface="Calibri"/>
              <a:ea typeface="Calibri"/>
              <a:cs typeface="Calibri"/>
              <a:sym typeface="Calibri"/>
            </a:endParaRPr>
          </a:p>
          <a:p>
            <a:pPr indent="457200">
              <a:buNone/>
            </a:pPr>
            <a:r>
              <a:rPr lang="en" sz="2200" i="1" dirty="0">
                <a:latin typeface="Calibri"/>
                <a:ea typeface="Calibri"/>
                <a:cs typeface="Calibri"/>
                <a:sym typeface="Calibri"/>
              </a:rPr>
              <a:t>Opaque data encoding (mostly) replaces this functionality</a:t>
            </a:r>
            <a:endParaRPr sz="2200" i="1" dirty="0">
              <a:latin typeface="Calibri"/>
              <a:ea typeface="Calibri"/>
              <a:cs typeface="Calibri"/>
              <a:sym typeface="Calibri"/>
            </a:endParaRPr>
          </a:p>
          <a:p>
            <a:pPr marL="0" indent="457200">
              <a:buNone/>
            </a:pPr>
            <a:endParaRPr sz="2200" dirty="0">
              <a:latin typeface="Calibri"/>
              <a:ea typeface="Calibri"/>
              <a:cs typeface="Calibri"/>
              <a:sym typeface="Calibri"/>
            </a:endParaRPr>
          </a:p>
          <a:p>
            <a:pPr marL="0" indent="0">
              <a:buNone/>
            </a:pPr>
            <a:r>
              <a:rPr lang="en" sz="2200" dirty="0">
                <a:latin typeface="Calibri"/>
                <a:ea typeface="Calibri"/>
                <a:cs typeface="Calibri"/>
                <a:sym typeface="Calibri"/>
              </a:rPr>
              <a:t>All other fields can be retained:</a:t>
            </a:r>
            <a:endParaRPr sz="2200" dirty="0">
              <a:latin typeface="Calibri"/>
              <a:ea typeface="Calibri"/>
              <a:cs typeface="Calibri"/>
              <a:sym typeface="Calibri"/>
            </a:endParaRPr>
          </a:p>
          <a:p>
            <a:pPr marL="0" indent="457200">
              <a:buNone/>
            </a:pPr>
            <a:r>
              <a:rPr lang="en" sz="2200" b="1" dirty="0">
                <a:solidFill>
                  <a:schemeClr val="accent6">
                    <a:lumMod val="75000"/>
                  </a:schemeClr>
                </a:solidFill>
                <a:latin typeface="Calibri"/>
                <a:ea typeface="Calibri"/>
                <a:cs typeface="Calibri"/>
                <a:sym typeface="Calibri"/>
              </a:rPr>
              <a:t>detailed mapping from version 2 -&gt; 3 documented in specification</a:t>
            </a:r>
            <a:endParaRPr sz="2200" b="1" dirty="0">
              <a:solidFill>
                <a:schemeClr val="accent6">
                  <a:lumMod val="75000"/>
                </a:schemeClr>
              </a:solidFill>
              <a:latin typeface="Calibri"/>
              <a:ea typeface="Calibri"/>
              <a:cs typeface="Calibri"/>
              <a:sym typeface="Calibri"/>
            </a:endParaRPr>
          </a:p>
          <a:p>
            <a:pPr marL="0" indent="0">
              <a:buNone/>
            </a:pPr>
            <a:endParaRPr lang="en" sz="2200" dirty="0">
              <a:latin typeface="Calibri"/>
              <a:ea typeface="Calibri"/>
              <a:cs typeface="Calibri"/>
              <a:sym typeface="Calibri"/>
            </a:endParaRPr>
          </a:p>
          <a:p>
            <a:pPr marL="0" indent="0">
              <a:buNone/>
            </a:pPr>
            <a:r>
              <a:rPr lang="en" sz="2200" dirty="0">
                <a:latin typeface="Calibri"/>
                <a:ea typeface="Calibri"/>
                <a:cs typeface="Calibri"/>
                <a:sym typeface="Calibri"/>
              </a:rPr>
              <a:t>Legacy encodings require re-encoding</a:t>
            </a:r>
            <a:endParaRPr sz="2200" dirty="0">
              <a:latin typeface="Calibri"/>
              <a:ea typeface="Calibri"/>
              <a:cs typeface="Calibri"/>
              <a:sym typeface="Calibri"/>
            </a:endParaRPr>
          </a:p>
        </p:txBody>
      </p:sp>
      <p:sp>
        <p:nvSpPr>
          <p:cNvPr id="88" name="Google Shape;88;p17"/>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037084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501450"/>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Reference data set</a:t>
            </a:r>
            <a:endParaRPr dirty="0"/>
          </a:p>
        </p:txBody>
      </p:sp>
      <p:sp>
        <p:nvSpPr>
          <p:cNvPr id="94" name="Google Shape;94;p18"/>
          <p:cNvSpPr txBox="1">
            <a:spLocks noGrp="1"/>
          </p:cNvSpPr>
          <p:nvPr>
            <p:ph type="body" idx="1"/>
          </p:nvPr>
        </p:nvSpPr>
        <p:spPr>
          <a:xfrm>
            <a:off x="311700" y="5501412"/>
            <a:ext cx="8520600" cy="6810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Aft>
                <a:spcPts val="1600"/>
              </a:spcAft>
              <a:buNone/>
            </a:pPr>
            <a:r>
              <a:rPr lang="en" sz="2200" dirty="0">
                <a:latin typeface="Calibri"/>
                <a:ea typeface="Calibri"/>
                <a:cs typeface="Calibri"/>
                <a:sym typeface="Calibri"/>
              </a:rPr>
              <a:t>Useful for software development validation and illustrative examples</a:t>
            </a:r>
            <a:endParaRPr dirty="0">
              <a:latin typeface="Calibri"/>
              <a:ea typeface="Calibri"/>
              <a:cs typeface="Calibri"/>
              <a:sym typeface="Calibri"/>
            </a:endParaRPr>
          </a:p>
        </p:txBody>
      </p:sp>
      <p:pic>
        <p:nvPicPr>
          <p:cNvPr id="96" name="Google Shape;96;p18"/>
          <p:cNvPicPr preferRelativeResize="0"/>
          <p:nvPr/>
        </p:nvPicPr>
        <p:blipFill>
          <a:blip r:embed="rId3">
            <a:alphaModFix/>
          </a:blip>
          <a:stretch>
            <a:fillRect/>
          </a:stretch>
        </p:blipFill>
        <p:spPr>
          <a:xfrm>
            <a:off x="1554812" y="1356587"/>
            <a:ext cx="6034376" cy="4144825"/>
          </a:xfrm>
          <a:prstGeom prst="rect">
            <a:avLst/>
          </a:prstGeom>
          <a:noFill/>
          <a:ln>
            <a:noFill/>
          </a:ln>
        </p:spPr>
      </p:pic>
      <p:sp>
        <p:nvSpPr>
          <p:cNvPr id="6" name="Google Shape;88;p17">
            <a:extLst>
              <a:ext uri="{FF2B5EF4-FFF2-40B4-BE49-F238E27FC236}">
                <a16:creationId xmlns:a16="http://schemas.microsoft.com/office/drawing/2014/main" id="{81E6E4BE-727B-DE4D-8714-D060CF36AAA4}"/>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1051436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00" y="800225"/>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Pre-release of </a:t>
            </a:r>
            <a:r>
              <a:rPr lang="en" b="1" dirty="0" err="1">
                <a:latin typeface="Calibri"/>
                <a:ea typeface="Calibri"/>
                <a:cs typeface="Calibri"/>
                <a:sym typeface="Calibri"/>
              </a:rPr>
              <a:t>libmseed</a:t>
            </a:r>
            <a:r>
              <a:rPr lang="en" dirty="0">
                <a:latin typeface="Calibri"/>
                <a:ea typeface="Calibri"/>
                <a:cs typeface="Calibri"/>
                <a:sym typeface="Calibri"/>
              </a:rPr>
              <a:t> is ready</a:t>
            </a:r>
            <a:endParaRPr dirty="0"/>
          </a:p>
        </p:txBody>
      </p:sp>
      <p:sp>
        <p:nvSpPr>
          <p:cNvPr id="102" name="Google Shape;102;p19"/>
          <p:cNvSpPr txBox="1">
            <a:spLocks noGrp="1"/>
          </p:cNvSpPr>
          <p:nvPr>
            <p:ph type="body" idx="1"/>
          </p:nvPr>
        </p:nvSpPr>
        <p:spPr>
          <a:xfrm>
            <a:off x="311700" y="1779550"/>
            <a:ext cx="8520600" cy="3761700"/>
          </a:xfrm>
          <a:prstGeom prst="rect">
            <a:avLst/>
          </a:prstGeom>
        </p:spPr>
        <p:txBody>
          <a:bodyPr spcFirstLastPara="1" vert="horz" wrap="square" lIns="91425" tIns="91425" rIns="91425" bIns="91425" numCol="1" anchor="t" anchorCtr="0" compatLnSpc="1">
            <a:prstTxWarp prst="textNoShape">
              <a:avLst/>
            </a:prstTxWarp>
            <a:noAutofit/>
          </a:bodyPr>
          <a:lstStyle/>
          <a:p>
            <a:pPr indent="-368300">
              <a:lnSpc>
                <a:spcPct val="115000"/>
              </a:lnSpc>
              <a:buSzPts val="2200"/>
              <a:buFont typeface="Calibri"/>
              <a:buChar char="●"/>
            </a:pPr>
            <a:r>
              <a:rPr lang="en" sz="2200">
                <a:latin typeface="Calibri"/>
                <a:ea typeface="Calibri"/>
                <a:cs typeface="Calibri"/>
                <a:sym typeface="Calibri"/>
              </a:rPr>
              <a:t>Available in github:</a:t>
            </a:r>
            <a:endParaRPr sz="2200">
              <a:latin typeface="Calibri"/>
              <a:ea typeface="Calibri"/>
              <a:cs typeface="Calibri"/>
              <a:sym typeface="Calibri"/>
            </a:endParaRPr>
          </a:p>
          <a:p>
            <a:pPr marL="914400" indent="0">
              <a:lnSpc>
                <a:spcPct val="150000"/>
              </a:lnSpc>
              <a:buNone/>
            </a:pPr>
            <a:r>
              <a:rPr lang="en" sz="2200" u="sng">
                <a:solidFill>
                  <a:schemeClr val="hlink"/>
                </a:solidFill>
                <a:latin typeface="Calibri"/>
                <a:ea typeface="Calibri"/>
                <a:cs typeface="Calibri"/>
                <a:sym typeface="Calibri"/>
                <a:hlinkClick r:id="rId3"/>
              </a:rPr>
              <a:t>https://github.com/iris-edu/libmseed</a:t>
            </a:r>
            <a:endParaRPr sz="2200">
              <a:latin typeface="Calibri"/>
              <a:ea typeface="Calibri"/>
              <a:cs typeface="Calibri"/>
              <a:sym typeface="Calibri"/>
            </a:endParaRPr>
          </a:p>
          <a:p>
            <a:pPr indent="-368300">
              <a:lnSpc>
                <a:spcPct val="150000"/>
              </a:lnSpc>
              <a:spcBef>
                <a:spcPts val="1600"/>
              </a:spcBef>
              <a:buSzPts val="2200"/>
              <a:buFont typeface="Calibri"/>
              <a:buChar char="●"/>
            </a:pPr>
            <a:r>
              <a:rPr lang="en" sz="2200">
                <a:latin typeface="Calibri"/>
                <a:ea typeface="Calibri"/>
                <a:cs typeface="Calibri"/>
                <a:sym typeface="Calibri"/>
              </a:rPr>
              <a:t>Full read and write support for NGF</a:t>
            </a:r>
            <a:endParaRPr sz="2200">
              <a:latin typeface="Calibri"/>
              <a:ea typeface="Calibri"/>
              <a:cs typeface="Calibri"/>
              <a:sym typeface="Calibri"/>
            </a:endParaRPr>
          </a:p>
          <a:p>
            <a:pPr indent="-368300">
              <a:lnSpc>
                <a:spcPct val="150000"/>
              </a:lnSpc>
              <a:buSzPts val="2200"/>
              <a:buFont typeface="Calibri"/>
              <a:buChar char="●"/>
            </a:pPr>
            <a:r>
              <a:rPr lang="en" sz="2200">
                <a:latin typeface="Calibri"/>
                <a:ea typeface="Calibri"/>
                <a:cs typeface="Calibri"/>
                <a:sym typeface="Calibri"/>
              </a:rPr>
              <a:t>Full read and write support for miniSEED 2</a:t>
            </a:r>
            <a:endParaRPr sz="2200">
              <a:latin typeface="Calibri"/>
              <a:ea typeface="Calibri"/>
              <a:cs typeface="Calibri"/>
              <a:sym typeface="Calibri"/>
            </a:endParaRPr>
          </a:p>
          <a:p>
            <a:pPr indent="-368300">
              <a:lnSpc>
                <a:spcPct val="150000"/>
              </a:lnSpc>
              <a:buSzPts val="2200"/>
              <a:buFont typeface="Calibri"/>
              <a:buChar char="●"/>
            </a:pPr>
            <a:r>
              <a:rPr lang="en" sz="2200">
                <a:latin typeface="Calibri"/>
                <a:ea typeface="Calibri"/>
                <a:cs typeface="Calibri"/>
                <a:sym typeface="Calibri"/>
              </a:rPr>
              <a:t>Mapping from quality code to data publication version:</a:t>
            </a:r>
            <a:endParaRPr sz="2200">
              <a:latin typeface="Calibri"/>
              <a:ea typeface="Calibri"/>
              <a:cs typeface="Calibri"/>
              <a:sym typeface="Calibri"/>
            </a:endParaRPr>
          </a:p>
          <a:p>
            <a:pPr lvl="1" indent="-368300">
              <a:lnSpc>
                <a:spcPct val="150000"/>
              </a:lnSpc>
              <a:spcBef>
                <a:spcPts val="0"/>
              </a:spcBef>
              <a:buSzPts val="2200"/>
              <a:buFont typeface="Calibri"/>
              <a:buChar char="○"/>
            </a:pPr>
            <a:r>
              <a:rPr lang="en" sz="2200">
                <a:latin typeface="Calibri"/>
                <a:ea typeface="Calibri"/>
                <a:cs typeface="Calibri"/>
                <a:sym typeface="Calibri"/>
              </a:rPr>
              <a:t>R -&gt; 1, D -&gt; 2, Q -&gt; 3, M -&gt; 4</a:t>
            </a:r>
            <a:endParaRPr sz="2200">
              <a:latin typeface="Calibri"/>
              <a:ea typeface="Calibri"/>
              <a:cs typeface="Calibri"/>
              <a:sym typeface="Calibri"/>
            </a:endParaRPr>
          </a:p>
          <a:p>
            <a:pPr indent="-368300">
              <a:lnSpc>
                <a:spcPct val="150000"/>
              </a:lnSpc>
              <a:buSzPts val="2200"/>
              <a:buFont typeface="Calibri"/>
              <a:buChar char="●"/>
            </a:pPr>
            <a:r>
              <a:rPr lang="en" sz="2200">
                <a:latin typeface="Calibri"/>
                <a:ea typeface="Calibri"/>
                <a:cs typeface="Calibri"/>
                <a:sym typeface="Calibri"/>
              </a:rPr>
              <a:t>Not a drop-in replacement, but ease of porting was a focus </a:t>
            </a:r>
            <a:endParaRPr sz="2200">
              <a:latin typeface="Calibri"/>
              <a:ea typeface="Calibri"/>
              <a:cs typeface="Calibri"/>
              <a:sym typeface="Calibri"/>
            </a:endParaRPr>
          </a:p>
        </p:txBody>
      </p:sp>
      <p:sp>
        <p:nvSpPr>
          <p:cNvPr id="5" name="Google Shape;88;p17">
            <a:extLst>
              <a:ext uri="{FF2B5EF4-FFF2-40B4-BE49-F238E27FC236}">
                <a16:creationId xmlns:a16="http://schemas.microsoft.com/office/drawing/2014/main" id="{4C8978C3-E50D-324E-B12E-7184D75EC206}"/>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26163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Converter available</a:t>
            </a:r>
            <a:endParaRPr dirty="0"/>
          </a:p>
        </p:txBody>
      </p:sp>
      <p:sp>
        <p:nvSpPr>
          <p:cNvPr id="109" name="Google Shape;109;p20"/>
          <p:cNvSpPr txBox="1">
            <a:spLocks noGrp="1"/>
          </p:cNvSpPr>
          <p:nvPr>
            <p:ph type="body" idx="1"/>
          </p:nvPr>
        </p:nvSpPr>
        <p:spPr>
          <a:xfrm>
            <a:off x="311700" y="1769695"/>
            <a:ext cx="8520600" cy="2967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Bef>
                <a:spcPts val="1600"/>
              </a:spcBef>
              <a:buNone/>
            </a:pPr>
            <a:r>
              <a:rPr lang="en" sz="2200" b="1" dirty="0" err="1">
                <a:solidFill>
                  <a:schemeClr val="accent6">
                    <a:lumMod val="75000"/>
                  </a:schemeClr>
                </a:solidFill>
                <a:latin typeface="Calibri"/>
                <a:ea typeface="Calibri"/>
                <a:cs typeface="Calibri"/>
                <a:sym typeface="Calibri"/>
              </a:rPr>
              <a:t>mseedconvert</a:t>
            </a:r>
            <a:r>
              <a:rPr lang="en" sz="2200" dirty="0">
                <a:solidFill>
                  <a:srgbClr val="FFFFFF"/>
                </a:solidFill>
                <a:latin typeface="Calibri"/>
                <a:ea typeface="Calibri"/>
                <a:cs typeface="Calibri"/>
                <a:sym typeface="Calibri"/>
              </a:rPr>
              <a:t>:</a:t>
            </a:r>
            <a:endParaRPr sz="2200" dirty="0">
              <a:solidFill>
                <a:srgbClr val="FFFFFF"/>
              </a:solidFill>
              <a:latin typeface="Calibri"/>
              <a:ea typeface="Calibri"/>
              <a:cs typeface="Calibri"/>
              <a:sym typeface="Calibri"/>
            </a:endParaRPr>
          </a:p>
          <a:p>
            <a:pPr marL="0" indent="0">
              <a:spcBef>
                <a:spcPts val="1600"/>
              </a:spcBef>
              <a:buNone/>
            </a:pPr>
            <a:r>
              <a:rPr lang="en" sz="2200" u="sng" dirty="0">
                <a:solidFill>
                  <a:schemeClr val="hlink"/>
                </a:solidFill>
                <a:latin typeface="Arial"/>
                <a:ea typeface="Arial"/>
                <a:cs typeface="Arial"/>
                <a:sym typeface="Arial"/>
                <a:hlinkClick r:id="rId3"/>
              </a:rPr>
              <a:t>https://github.com/iris-edu/mseedconvert</a:t>
            </a:r>
            <a:endParaRPr sz="2200" dirty="0">
              <a:latin typeface="Calibri"/>
              <a:ea typeface="Calibri"/>
              <a:cs typeface="Calibri"/>
              <a:sym typeface="Calibri"/>
            </a:endParaRPr>
          </a:p>
          <a:p>
            <a:pPr marL="0" indent="0">
              <a:spcBef>
                <a:spcPts val="1600"/>
              </a:spcBef>
              <a:buNone/>
            </a:pPr>
            <a:r>
              <a:rPr lang="en" sz="2000" dirty="0">
                <a:latin typeface="Calibri"/>
                <a:ea typeface="Calibri"/>
                <a:cs typeface="Calibri"/>
                <a:sym typeface="Calibri"/>
              </a:rPr>
              <a:t>By default converts version 2 -&gt; 3, can also convert 3 -&gt; 2 when possible</a:t>
            </a:r>
            <a:endParaRPr sz="2000" dirty="0">
              <a:latin typeface="Calibri"/>
              <a:ea typeface="Calibri"/>
              <a:cs typeface="Calibri"/>
              <a:sym typeface="Calibri"/>
            </a:endParaRPr>
          </a:p>
          <a:p>
            <a:pPr marL="0" indent="0">
              <a:buNone/>
            </a:pPr>
            <a:endParaRPr lang="en" sz="2000" dirty="0">
              <a:latin typeface="Calibri"/>
              <a:ea typeface="Calibri"/>
              <a:cs typeface="Calibri"/>
              <a:sym typeface="Calibri"/>
            </a:endParaRPr>
          </a:p>
          <a:p>
            <a:pPr marL="0" indent="0">
              <a:buNone/>
            </a:pPr>
            <a:r>
              <a:rPr lang="en" sz="2000" dirty="0">
                <a:latin typeface="Calibri"/>
                <a:ea typeface="Calibri"/>
                <a:cs typeface="Calibri"/>
                <a:sym typeface="Calibri"/>
              </a:rPr>
              <a:t>Designed for efficient and flexible use, avoiding re-encoding when necessary</a:t>
            </a:r>
            <a:endParaRPr sz="2200" dirty="0">
              <a:solidFill>
                <a:srgbClr val="FFFFFF"/>
              </a:solidFill>
              <a:latin typeface="Calibri"/>
              <a:ea typeface="Calibri"/>
              <a:cs typeface="Calibri"/>
              <a:sym typeface="Calibri"/>
            </a:endParaRPr>
          </a:p>
          <a:p>
            <a:pPr marL="0" indent="0">
              <a:spcBef>
                <a:spcPts val="1600"/>
              </a:spcBef>
              <a:spcAft>
                <a:spcPts val="1600"/>
              </a:spcAft>
              <a:buNone/>
            </a:pPr>
            <a:endParaRPr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4B78197F-3375-854F-9008-6480C4DB5448}"/>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86599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719345"/>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Format validator available</a:t>
            </a:r>
            <a:endParaRPr dirty="0"/>
          </a:p>
        </p:txBody>
      </p:sp>
      <p:sp>
        <p:nvSpPr>
          <p:cNvPr id="116" name="Google Shape;116;p21"/>
          <p:cNvSpPr txBox="1">
            <a:spLocks noGrp="1"/>
          </p:cNvSpPr>
          <p:nvPr>
            <p:ph type="body" idx="1"/>
          </p:nvPr>
        </p:nvSpPr>
        <p:spPr>
          <a:xfrm>
            <a:off x="311700" y="1838275"/>
            <a:ext cx="8520600" cy="33987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Bef>
                <a:spcPts val="1600"/>
              </a:spcBef>
              <a:buNone/>
            </a:pPr>
            <a:r>
              <a:rPr lang="en" sz="2200" b="1" dirty="0" err="1">
                <a:solidFill>
                  <a:schemeClr val="accent6">
                    <a:lumMod val="75000"/>
                  </a:schemeClr>
                </a:solidFill>
                <a:latin typeface="Calibri"/>
                <a:ea typeface="Calibri"/>
                <a:cs typeface="Calibri"/>
                <a:sym typeface="Calibri"/>
              </a:rPr>
              <a:t>xseed</a:t>
            </a:r>
            <a:r>
              <a:rPr lang="en" sz="2200" b="1" dirty="0">
                <a:solidFill>
                  <a:schemeClr val="accent6">
                    <a:lumMod val="75000"/>
                  </a:schemeClr>
                </a:solidFill>
                <a:latin typeface="Calibri"/>
                <a:ea typeface="Calibri"/>
                <a:cs typeface="Calibri"/>
                <a:sym typeface="Calibri"/>
              </a:rPr>
              <a:t>-validator</a:t>
            </a:r>
            <a:endParaRPr sz="2200" dirty="0">
              <a:solidFill>
                <a:srgbClr val="FFFFFF"/>
              </a:solidFill>
              <a:latin typeface="Calibri"/>
              <a:ea typeface="Calibri"/>
              <a:cs typeface="Calibri"/>
              <a:sym typeface="Calibri"/>
            </a:endParaRPr>
          </a:p>
          <a:p>
            <a:pPr marL="0" indent="0">
              <a:spcBef>
                <a:spcPts val="1600"/>
              </a:spcBef>
              <a:buNone/>
            </a:pPr>
            <a:r>
              <a:rPr lang="en" sz="2200" u="sng" dirty="0">
                <a:solidFill>
                  <a:schemeClr val="hlink"/>
                </a:solidFill>
                <a:latin typeface="Arial"/>
                <a:ea typeface="Arial"/>
                <a:cs typeface="Arial"/>
                <a:sym typeface="Arial"/>
                <a:hlinkClick r:id="rId3"/>
              </a:rPr>
              <a:t>https://github.com/iris-edu/xseed-utils</a:t>
            </a:r>
            <a:endParaRPr sz="2200" dirty="0">
              <a:latin typeface="Calibri"/>
              <a:ea typeface="Calibri"/>
              <a:cs typeface="Calibri"/>
              <a:sym typeface="Calibri"/>
            </a:endParaRPr>
          </a:p>
          <a:p>
            <a:pPr marL="0" indent="0">
              <a:spcBef>
                <a:spcPts val="1600"/>
              </a:spcBef>
              <a:buNone/>
            </a:pPr>
            <a:r>
              <a:rPr lang="en" sz="2000" dirty="0">
                <a:latin typeface="Calibri"/>
                <a:ea typeface="Calibri"/>
                <a:cs typeface="Calibri"/>
                <a:sym typeface="Calibri"/>
              </a:rPr>
              <a:t>Includes extra header validation using JSON Schema</a:t>
            </a:r>
            <a:endParaRPr sz="2000" dirty="0">
              <a:latin typeface="Calibri"/>
              <a:ea typeface="Calibri"/>
              <a:cs typeface="Calibri"/>
              <a:sym typeface="Calibri"/>
            </a:endParaRPr>
          </a:p>
          <a:p>
            <a:pPr marL="0" indent="0">
              <a:spcBef>
                <a:spcPts val="1600"/>
              </a:spcBef>
              <a:spcAft>
                <a:spcPts val="1600"/>
              </a:spcAft>
              <a:buNone/>
            </a:pPr>
            <a:r>
              <a:rPr lang="en" sz="2000" dirty="0">
                <a:latin typeface="Calibri"/>
                <a:ea typeface="Calibri"/>
                <a:cs typeface="Calibri"/>
                <a:sym typeface="Calibri"/>
              </a:rPr>
              <a:t>Project also includes </a:t>
            </a:r>
            <a:r>
              <a:rPr lang="en" sz="2000" b="1" dirty="0">
                <a:latin typeface="Calibri"/>
                <a:ea typeface="Calibri"/>
                <a:cs typeface="Calibri"/>
                <a:sym typeface="Calibri"/>
              </a:rPr>
              <a:t>xseed2json</a:t>
            </a:r>
            <a:r>
              <a:rPr lang="en" sz="2000" dirty="0">
                <a:latin typeface="Calibri"/>
                <a:ea typeface="Calibri"/>
                <a:cs typeface="Calibri"/>
                <a:sym typeface="Calibri"/>
              </a:rPr>
              <a:t> and </a:t>
            </a:r>
            <a:r>
              <a:rPr lang="en" sz="2000" b="1" dirty="0">
                <a:latin typeface="Calibri"/>
                <a:ea typeface="Calibri"/>
                <a:cs typeface="Calibri"/>
                <a:sym typeface="Calibri"/>
              </a:rPr>
              <a:t>xseed2text</a:t>
            </a:r>
            <a:r>
              <a:rPr lang="en" sz="2000" dirty="0">
                <a:latin typeface="Calibri"/>
                <a:ea typeface="Calibri"/>
                <a:cs typeface="Calibri"/>
                <a:sym typeface="Calibri"/>
              </a:rPr>
              <a:t>, used to build reference data set.</a:t>
            </a:r>
            <a:endParaRPr sz="20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45AC471A-405C-9F42-83BB-75779264C0AE}"/>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2910537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2"/>
          <p:cNvSpPr txBox="1">
            <a:spLocks noGrp="1"/>
          </p:cNvSpPr>
          <p:nvPr>
            <p:ph type="title"/>
          </p:nvPr>
        </p:nvSpPr>
        <p:spPr>
          <a:xfrm>
            <a:off x="311700" y="859175"/>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sz="4000" dirty="0">
                <a:latin typeface="Calibri"/>
                <a:ea typeface="Calibri"/>
                <a:cs typeface="Calibri"/>
                <a:sym typeface="Calibri"/>
              </a:rPr>
              <a:t>IRIS </a:t>
            </a:r>
            <a:r>
              <a:rPr lang="en" sz="4000" dirty="0" err="1">
                <a:latin typeface="Calibri"/>
                <a:ea typeface="Calibri"/>
                <a:cs typeface="Calibri"/>
                <a:sym typeface="Calibri"/>
              </a:rPr>
              <a:t>fdsnws-dataselect</a:t>
            </a:r>
            <a:r>
              <a:rPr lang="en" sz="4000" dirty="0">
                <a:latin typeface="Calibri"/>
                <a:ea typeface="Calibri"/>
                <a:cs typeface="Calibri"/>
                <a:sym typeface="Calibri"/>
              </a:rPr>
              <a:t> delivering NGF</a:t>
            </a:r>
            <a:endParaRPr sz="4000" dirty="0"/>
          </a:p>
        </p:txBody>
      </p:sp>
      <p:sp>
        <p:nvSpPr>
          <p:cNvPr id="123" name="Google Shape;123;p22"/>
          <p:cNvSpPr txBox="1">
            <a:spLocks noGrp="1"/>
          </p:cNvSpPr>
          <p:nvPr>
            <p:ph type="body" idx="1"/>
          </p:nvPr>
        </p:nvSpPr>
        <p:spPr>
          <a:xfrm>
            <a:off x="311700" y="2009725"/>
            <a:ext cx="8520600" cy="34164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spcBef>
                <a:spcPts val="1600"/>
              </a:spcBef>
              <a:buNone/>
            </a:pPr>
            <a:r>
              <a:rPr lang="en" sz="2200" dirty="0">
                <a:latin typeface="Calibri"/>
                <a:ea typeface="Calibri"/>
                <a:cs typeface="Calibri"/>
                <a:sym typeface="Calibri"/>
              </a:rPr>
              <a:t>The DMC’s </a:t>
            </a:r>
            <a:r>
              <a:rPr lang="en" sz="2200" dirty="0" err="1">
                <a:latin typeface="Calibri"/>
                <a:ea typeface="Calibri"/>
                <a:cs typeface="Calibri"/>
                <a:sym typeface="Calibri"/>
              </a:rPr>
              <a:t>fdsnws-dataselect</a:t>
            </a:r>
            <a:r>
              <a:rPr lang="en" sz="2200" dirty="0">
                <a:latin typeface="Calibri"/>
                <a:ea typeface="Calibri"/>
                <a:cs typeface="Calibri"/>
                <a:sym typeface="Calibri"/>
              </a:rPr>
              <a:t> service can deliver the new format when </a:t>
            </a:r>
            <a:r>
              <a:rPr lang="en" sz="2200" i="1" dirty="0">
                <a:solidFill>
                  <a:schemeClr val="accent6">
                    <a:lumMod val="75000"/>
                  </a:schemeClr>
                </a:solidFill>
                <a:latin typeface="Calibri"/>
                <a:ea typeface="Calibri"/>
                <a:cs typeface="Calibri"/>
                <a:sym typeface="Calibri"/>
              </a:rPr>
              <a:t>format=miniseed3</a:t>
            </a:r>
            <a:endParaRPr sz="2200" dirty="0">
              <a:solidFill>
                <a:schemeClr val="accent6">
                  <a:lumMod val="75000"/>
                </a:schemeClr>
              </a:solidFill>
              <a:latin typeface="Calibri"/>
              <a:ea typeface="Calibri"/>
              <a:cs typeface="Calibri"/>
              <a:sym typeface="Calibri"/>
            </a:endParaRPr>
          </a:p>
          <a:p>
            <a:pPr marL="0" indent="0">
              <a:spcBef>
                <a:spcPts val="1600"/>
              </a:spcBef>
              <a:spcAft>
                <a:spcPts val="1600"/>
              </a:spcAft>
              <a:buNone/>
            </a:pPr>
            <a:r>
              <a:rPr lang="en" sz="2200" dirty="0">
                <a:latin typeface="Calibri"/>
                <a:ea typeface="Calibri"/>
                <a:cs typeface="Calibri"/>
                <a:sym typeface="Calibri"/>
              </a:rPr>
              <a:t>Data is converted on the fly, if needed.</a:t>
            </a:r>
            <a:endParaRPr sz="22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A9EDAB71-0BC0-DB4C-A18A-3615B8FC081C}"/>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753202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Next steps</a:t>
            </a:r>
            <a:endParaRPr dirty="0"/>
          </a:p>
        </p:txBody>
      </p:sp>
      <p:sp>
        <p:nvSpPr>
          <p:cNvPr id="130" name="Google Shape;130;p23"/>
          <p:cNvSpPr txBox="1">
            <a:spLocks noGrp="1"/>
          </p:cNvSpPr>
          <p:nvPr>
            <p:ph type="body" idx="1"/>
          </p:nvPr>
        </p:nvSpPr>
        <p:spPr>
          <a:xfrm>
            <a:off x="311700" y="2009725"/>
            <a:ext cx="8520600" cy="3797700"/>
          </a:xfrm>
          <a:prstGeom prst="rect">
            <a:avLst/>
          </a:prstGeom>
        </p:spPr>
        <p:txBody>
          <a:bodyPr spcFirstLastPara="1" vert="horz" wrap="square" lIns="91425" tIns="91425" rIns="91425" bIns="91425" numCol="1" anchor="t" anchorCtr="0" compatLnSpc="1">
            <a:prstTxWarp prst="textNoShape">
              <a:avLst/>
            </a:prstTxWarp>
            <a:noAutofit/>
          </a:bodyPr>
          <a:lstStyle/>
          <a:p>
            <a:pPr indent="-368300">
              <a:lnSpc>
                <a:spcPct val="115000"/>
              </a:lnSpc>
              <a:buSzPts val="2200"/>
              <a:buFont typeface="Calibri"/>
              <a:buChar char="●"/>
            </a:pPr>
            <a:r>
              <a:rPr lang="en" sz="2200" dirty="0">
                <a:latin typeface="Calibri"/>
                <a:ea typeface="Calibri"/>
                <a:cs typeface="Calibri"/>
                <a:sym typeface="Calibri"/>
              </a:rPr>
              <a:t>Prepare software ecosystem for agnostic use of either format</a:t>
            </a:r>
            <a:endParaRPr sz="2200" dirty="0">
              <a:latin typeface="Calibri"/>
              <a:ea typeface="Calibri"/>
              <a:cs typeface="Calibri"/>
              <a:sym typeface="Calibri"/>
            </a:endParaRPr>
          </a:p>
          <a:p>
            <a:pPr lvl="1" indent="-368300">
              <a:lnSpc>
                <a:spcPct val="112000"/>
              </a:lnSpc>
              <a:spcBef>
                <a:spcPts val="0"/>
              </a:spcBef>
              <a:buSzPts val="2200"/>
              <a:buFont typeface="Calibri"/>
              <a:buChar char="○"/>
            </a:pPr>
            <a:r>
              <a:rPr lang="en" sz="2200" dirty="0">
                <a:latin typeface="Calibri"/>
                <a:ea typeface="Calibri"/>
                <a:cs typeface="Calibri"/>
                <a:sym typeface="Calibri"/>
              </a:rPr>
              <a:t>Main goal: </a:t>
            </a:r>
            <a:r>
              <a:rPr lang="en" sz="2200" dirty="0">
                <a:solidFill>
                  <a:schemeClr val="accent6">
                    <a:lumMod val="75000"/>
                  </a:schemeClr>
                </a:solidFill>
                <a:latin typeface="Calibri"/>
                <a:ea typeface="Calibri"/>
                <a:cs typeface="Calibri"/>
                <a:sym typeface="Calibri"/>
              </a:rPr>
              <a:t>data users should not care which version they receive</a:t>
            </a:r>
            <a:endParaRPr sz="2200" dirty="0">
              <a:solidFill>
                <a:schemeClr val="accent6">
                  <a:lumMod val="75000"/>
                </a:schemeClr>
              </a:solidFill>
              <a:latin typeface="Calibri"/>
              <a:ea typeface="Calibri"/>
              <a:cs typeface="Calibri"/>
              <a:sym typeface="Calibri"/>
            </a:endParaRPr>
          </a:p>
          <a:p>
            <a:pPr indent="-368300">
              <a:lnSpc>
                <a:spcPct val="113000"/>
              </a:lnSpc>
              <a:spcBef>
                <a:spcPts val="1800"/>
              </a:spcBef>
              <a:buSzPts val="2200"/>
              <a:buFont typeface="Calibri"/>
              <a:buChar char="●"/>
            </a:pPr>
            <a:r>
              <a:rPr lang="en" sz="2200" dirty="0">
                <a:latin typeface="Calibri"/>
                <a:ea typeface="Calibri"/>
                <a:cs typeface="Calibri"/>
                <a:sym typeface="Calibri"/>
              </a:rPr>
              <a:t>Work with collaborators to smooth rough edges and verify functionality in real-world use cases</a:t>
            </a:r>
            <a:endParaRPr sz="2200" dirty="0">
              <a:latin typeface="Calibri"/>
              <a:ea typeface="Calibri"/>
              <a:cs typeface="Calibri"/>
              <a:sym typeface="Calibri"/>
            </a:endParaRPr>
          </a:p>
          <a:p>
            <a:pPr indent="-368300">
              <a:lnSpc>
                <a:spcPct val="112000"/>
              </a:lnSpc>
              <a:spcBef>
                <a:spcPts val="1800"/>
              </a:spcBef>
              <a:buSzPts val="2200"/>
              <a:buFont typeface="Calibri"/>
              <a:buChar char="●"/>
            </a:pPr>
            <a:r>
              <a:rPr lang="en" sz="2200" dirty="0">
                <a:latin typeface="Calibri"/>
                <a:ea typeface="Calibri"/>
                <a:cs typeface="Calibri"/>
                <a:sym typeface="Calibri"/>
              </a:rPr>
              <a:t>Prepare for proposal to the FDSN</a:t>
            </a:r>
            <a:endParaRPr sz="2200" dirty="0">
              <a:latin typeface="Calibri"/>
              <a:ea typeface="Calibri"/>
              <a:cs typeface="Calibri"/>
              <a:sym typeface="Calibri"/>
            </a:endParaRPr>
          </a:p>
          <a:p>
            <a:pPr marL="0" indent="0">
              <a:lnSpc>
                <a:spcPct val="115000"/>
              </a:lnSpc>
              <a:spcBef>
                <a:spcPts val="1800"/>
              </a:spcBef>
              <a:buNone/>
            </a:pPr>
            <a:r>
              <a:rPr lang="en" sz="2200" dirty="0">
                <a:latin typeface="Calibri"/>
                <a:ea typeface="Calibri"/>
                <a:cs typeface="Calibri"/>
                <a:sym typeface="Calibri"/>
              </a:rPr>
              <a:t>Seeking collaborators for evaluation, testing, implementation!</a:t>
            </a:r>
            <a:endParaRPr sz="2200" dirty="0">
              <a:latin typeface="Calibri"/>
              <a:ea typeface="Calibri"/>
              <a:cs typeface="Calibri"/>
              <a:sym typeface="Calibri"/>
            </a:endParaRPr>
          </a:p>
          <a:p>
            <a:pPr marL="0" indent="0">
              <a:lnSpc>
                <a:spcPct val="115000"/>
              </a:lnSpc>
              <a:spcBef>
                <a:spcPts val="1600"/>
              </a:spcBef>
              <a:spcAft>
                <a:spcPts val="1600"/>
              </a:spcAft>
              <a:buNone/>
            </a:pPr>
            <a:r>
              <a:rPr lang="en" sz="2200" b="1" dirty="0">
                <a:solidFill>
                  <a:schemeClr val="accent6">
                    <a:lumMod val="75000"/>
                  </a:schemeClr>
                </a:solidFill>
                <a:latin typeface="Calibri"/>
                <a:ea typeface="Calibri"/>
                <a:cs typeface="Calibri"/>
                <a:sym typeface="Calibri"/>
              </a:rPr>
              <a:t>http://iris-</a:t>
            </a:r>
            <a:r>
              <a:rPr lang="en" sz="2200" b="1" dirty="0" err="1">
                <a:solidFill>
                  <a:schemeClr val="accent6">
                    <a:lumMod val="75000"/>
                  </a:schemeClr>
                </a:solidFill>
                <a:latin typeface="Calibri"/>
                <a:ea typeface="Calibri"/>
                <a:cs typeface="Calibri"/>
                <a:sym typeface="Calibri"/>
              </a:rPr>
              <a:t>edu.github.io</a:t>
            </a:r>
            <a:r>
              <a:rPr lang="en" sz="2200" b="1" dirty="0">
                <a:solidFill>
                  <a:schemeClr val="accent6">
                    <a:lumMod val="75000"/>
                  </a:schemeClr>
                </a:solidFill>
                <a:latin typeface="Calibri"/>
                <a:ea typeface="Calibri"/>
                <a:cs typeface="Calibri"/>
                <a:sym typeface="Calibri"/>
              </a:rPr>
              <a:t>/</a:t>
            </a:r>
            <a:r>
              <a:rPr lang="en" sz="2200" b="1" dirty="0" err="1">
                <a:solidFill>
                  <a:schemeClr val="accent6">
                    <a:lumMod val="75000"/>
                  </a:schemeClr>
                </a:solidFill>
                <a:latin typeface="Calibri"/>
                <a:ea typeface="Calibri"/>
                <a:cs typeface="Calibri"/>
                <a:sym typeface="Calibri"/>
              </a:rPr>
              <a:t>xseed</a:t>
            </a:r>
            <a:r>
              <a:rPr lang="en" sz="2200" b="1" dirty="0">
                <a:solidFill>
                  <a:schemeClr val="accent6">
                    <a:lumMod val="75000"/>
                  </a:schemeClr>
                </a:solidFill>
                <a:latin typeface="Calibri"/>
                <a:ea typeface="Calibri"/>
                <a:cs typeface="Calibri"/>
                <a:sym typeface="Calibri"/>
              </a:rPr>
              <a:t>-specification</a:t>
            </a:r>
            <a:endParaRPr sz="2200" dirty="0">
              <a:solidFill>
                <a:schemeClr val="accent6">
                  <a:lumMod val="75000"/>
                </a:schemeClr>
              </a:solidFill>
              <a:latin typeface="Calibri"/>
              <a:ea typeface="Calibri"/>
              <a:cs typeface="Calibri"/>
              <a:sym typeface="Calibri"/>
            </a:endParaRPr>
          </a:p>
        </p:txBody>
      </p:sp>
      <p:sp>
        <p:nvSpPr>
          <p:cNvPr id="5" name="Google Shape;88;p17">
            <a:extLst>
              <a:ext uri="{FF2B5EF4-FFF2-40B4-BE49-F238E27FC236}">
                <a16:creationId xmlns:a16="http://schemas.microsoft.com/office/drawing/2014/main" id="{387F925C-F71C-5C40-879C-FAC473C569B4}"/>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692967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Grp="1" noChangeAspect="1" noChangeArrowheads="1"/>
          </p:cNvPicPr>
          <p:nvPr>
            <p:ph type="title"/>
          </p:nvPr>
        </p:nvPicPr>
        <p:blipFill>
          <a:blip r:embed="rId3"/>
          <a:srcRect/>
          <a:stretch>
            <a:fillRect/>
          </a:stretch>
        </p:blipFill>
        <p:spPr>
          <a:xfrm>
            <a:off x="395288" y="333375"/>
            <a:ext cx="1879600" cy="955675"/>
          </a:xfrm>
        </p:spPr>
      </p:pic>
      <p:sp>
        <p:nvSpPr>
          <p:cNvPr id="18434"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18435"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18436"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a:spLocks noGrp="1"/>
          </p:cNvSpPr>
          <p:nvPr>
            <p:ph type="sldNum" sz="quarter" idx="12"/>
          </p:nvPr>
        </p:nvSpPr>
        <p:spPr/>
        <p:txBody>
          <a:bodyPr/>
          <a:lstStyle/>
          <a:p>
            <a:pPr>
              <a:defRPr/>
            </a:pPr>
            <a:fld id="{79031A51-3C6A-45C7-A19F-C1BC8F91912D}" type="slidenum">
              <a:rPr lang="es-ES"/>
              <a:pPr>
                <a:defRPr/>
              </a:pPr>
              <a:t>17</a:t>
            </a:fld>
            <a:endParaRPr lang="es-ES" dirty="0"/>
          </a:p>
        </p:txBody>
      </p:sp>
      <p:sp>
        <p:nvSpPr>
          <p:cNvPr id="18438"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12:40	</a:t>
            </a:r>
            <a:r>
              <a:rPr lang="en-US" sz="2000" dirty="0" err="1">
                <a:latin typeface="Calibri" pitchFamily="34" charset="0"/>
              </a:rPr>
              <a:t>StationXML</a:t>
            </a: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WG2 released a minor version update of </a:t>
            </a:r>
            <a:r>
              <a:rPr lang="en-GB" sz="2000" dirty="0" err="1">
                <a:latin typeface="Calibri" pitchFamily="34" charset="0"/>
              </a:rPr>
              <a:t>StationXML</a:t>
            </a:r>
            <a:r>
              <a:rPr lang="en-GB" sz="2000" dirty="0">
                <a:latin typeface="Calibri" pitchFamily="34" charset="0"/>
              </a:rPr>
              <a:t> </a:t>
            </a:r>
          </a:p>
          <a:p>
            <a:pPr marL="496888" lvl="1">
              <a:lnSpc>
                <a:spcPct val="80000"/>
              </a:lnSpc>
              <a:spcBef>
                <a:spcPct val="20000"/>
              </a:spcBef>
            </a:pPr>
            <a:r>
              <a:rPr lang="en-GB" sz="2000" dirty="0">
                <a:latin typeface="Calibri" pitchFamily="34" charset="0"/>
              </a:rPr>
              <a:t>(includes all accepted changes, e.g. DOI, agreed in Kobe)</a:t>
            </a:r>
          </a:p>
          <a:p>
            <a:pPr marL="496888" lvl="1">
              <a:lnSpc>
                <a:spcPct val="80000"/>
              </a:lnSpc>
              <a:spcBef>
                <a:spcPct val="20000"/>
              </a:spcBef>
            </a:pPr>
            <a:endParaRPr lang="en-GB" sz="2000" dirty="0">
              <a:latin typeface="Calibri" pitchFamily="34" charset="0"/>
            </a:endParaRPr>
          </a:p>
          <a:p>
            <a:pPr marL="839788" lvl="1" indent="-342900">
              <a:lnSpc>
                <a:spcPct val="80000"/>
              </a:lnSpc>
              <a:spcBef>
                <a:spcPct val="20000"/>
              </a:spcBef>
              <a:buFont typeface="Arial" panose="020B0604020202020204" pitchFamily="34" charset="0"/>
              <a:buChar char="•"/>
            </a:pPr>
            <a:r>
              <a:rPr lang="en-GB" sz="2000" dirty="0">
                <a:latin typeface="Calibri" pitchFamily="34" charset="0"/>
              </a:rPr>
              <a:t>IRIS and ORFEUS currently developing documentation for </a:t>
            </a:r>
            <a:r>
              <a:rPr lang="en-GB" sz="2000" dirty="0" err="1">
                <a:latin typeface="Calibri" pitchFamily="34" charset="0"/>
              </a:rPr>
              <a:t>StationXML</a:t>
            </a: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nl-NL" sz="2000" dirty="0">
                <a:latin typeface="Calibri" pitchFamily="34" charset="0"/>
              </a:rPr>
              <a:t>WG2 </a:t>
            </a:r>
            <a:r>
              <a:rPr lang="nl-NL" sz="2000" dirty="0" err="1">
                <a:latin typeface="Calibri" pitchFamily="34" charset="0"/>
              </a:rPr>
              <a:t>will</a:t>
            </a:r>
            <a:r>
              <a:rPr lang="nl-NL" sz="2000" dirty="0">
                <a:latin typeface="Calibri" pitchFamily="34" charset="0"/>
              </a:rPr>
              <a:t> begin </a:t>
            </a:r>
            <a:r>
              <a:rPr lang="nl-NL" sz="2000" dirty="0" err="1">
                <a:latin typeface="Calibri" pitchFamily="34" charset="0"/>
              </a:rPr>
              <a:t>work</a:t>
            </a:r>
            <a:r>
              <a:rPr lang="nl-NL" sz="2000" dirty="0">
                <a:latin typeface="Calibri" pitchFamily="34" charset="0"/>
              </a:rPr>
              <a:t> on a major </a:t>
            </a:r>
            <a:r>
              <a:rPr lang="nl-NL" sz="2000" dirty="0" err="1">
                <a:latin typeface="Calibri" pitchFamily="34" charset="0"/>
              </a:rPr>
              <a:t>revision</a:t>
            </a:r>
            <a:r>
              <a:rPr lang="nl-NL" sz="2000" dirty="0">
                <a:latin typeface="Calibri" pitchFamily="34" charset="0"/>
              </a:rPr>
              <a:t> of </a:t>
            </a:r>
            <a:r>
              <a:rPr lang="nl-NL" sz="2000" dirty="0" err="1">
                <a:latin typeface="Calibri" pitchFamily="34" charset="0"/>
              </a:rPr>
              <a:t>StationXML</a:t>
            </a:r>
            <a:r>
              <a:rPr lang="nl-NL" sz="2000" dirty="0">
                <a:latin typeface="Calibri" pitchFamily="34" charset="0"/>
              </a:rPr>
              <a:t> </a:t>
            </a:r>
            <a:r>
              <a:rPr lang="nl-NL" sz="2000" dirty="0" err="1">
                <a:latin typeface="Calibri" pitchFamily="34" charset="0"/>
              </a:rPr>
              <a:t>related</a:t>
            </a:r>
            <a:r>
              <a:rPr lang="nl-NL" sz="2000" dirty="0">
                <a:latin typeface="Calibri" pitchFamily="34" charset="0"/>
              </a:rPr>
              <a:t> </a:t>
            </a:r>
          </a:p>
          <a:p>
            <a:pPr marL="954088" lvl="1" indent="-457200">
              <a:lnSpc>
                <a:spcPct val="80000"/>
              </a:lnSpc>
              <a:spcBef>
                <a:spcPct val="20000"/>
              </a:spcBef>
              <a:buFont typeface="Arial" charset="0"/>
              <a:buNone/>
            </a:pPr>
            <a:r>
              <a:rPr lang="nl-NL" sz="2000" dirty="0">
                <a:latin typeface="Calibri" pitchFamily="34" charset="0"/>
              </a:rPr>
              <a:t>        </a:t>
            </a:r>
            <a:r>
              <a:rPr lang="nl-NL" sz="2000" dirty="0" err="1">
                <a:latin typeface="Calibri" pitchFamily="34" charset="0"/>
              </a:rPr>
              <a:t>to</a:t>
            </a:r>
            <a:r>
              <a:rPr lang="nl-NL" sz="2000" dirty="0">
                <a:latin typeface="Calibri" pitchFamily="34" charset="0"/>
              </a:rPr>
              <a:t> </a:t>
            </a:r>
            <a:r>
              <a:rPr lang="nl-NL" sz="2000" dirty="0" err="1">
                <a:latin typeface="Calibri" pitchFamily="34" charset="0"/>
              </a:rPr>
              <a:t>future</a:t>
            </a:r>
            <a:r>
              <a:rPr lang="nl-NL" sz="2000" dirty="0">
                <a:latin typeface="Calibri" pitchFamily="34" charset="0"/>
              </a:rPr>
              <a:t> </a:t>
            </a:r>
            <a:r>
              <a:rPr lang="nl-NL" sz="2000" dirty="0" err="1">
                <a:latin typeface="Calibri" pitchFamily="34" charset="0"/>
              </a:rPr>
              <a:t>developments</a:t>
            </a:r>
            <a:r>
              <a:rPr lang="nl-NL" sz="2000" dirty="0">
                <a:latin typeface="Calibri" pitchFamily="34" charset="0"/>
              </a:rPr>
              <a:t> of mini-SEED.</a:t>
            </a:r>
          </a:p>
          <a:p>
            <a:pPr marL="954088" lvl="1" indent="-457200">
              <a:lnSpc>
                <a:spcPct val="80000"/>
              </a:lnSpc>
              <a:spcBef>
                <a:spcPct val="20000"/>
              </a:spcBef>
              <a:buFont typeface="Arial" charset="0"/>
              <a:buNone/>
            </a:pPr>
            <a:endParaRPr lang="nl-NL" sz="2000" dirty="0">
              <a:latin typeface="Calibri" pitchFamily="34" charset="0"/>
            </a:endParaRPr>
          </a:p>
          <a:p>
            <a:pPr marL="954088" lvl="1" indent="-457200">
              <a:lnSpc>
                <a:spcPct val="80000"/>
              </a:lnSpc>
              <a:spcBef>
                <a:spcPct val="20000"/>
              </a:spcBef>
              <a:buFont typeface="Arial" panose="020B0604020202020204" pitchFamily="34" charset="0"/>
              <a:buChar char="•"/>
            </a:pPr>
            <a:r>
              <a:rPr lang="nl-NL" sz="2000" dirty="0">
                <a:latin typeface="Calibri" pitchFamily="34" charset="0"/>
              </a:rPr>
              <a:t>End members </a:t>
            </a:r>
            <a:r>
              <a:rPr lang="nl-NL" sz="2000" dirty="0" err="1">
                <a:latin typeface="Calibri" pitchFamily="34" charset="0"/>
              </a:rPr>
              <a:t>possible</a:t>
            </a:r>
            <a:r>
              <a:rPr lang="nl-NL" sz="2000" dirty="0">
                <a:latin typeface="Calibri" pitchFamily="34" charset="0"/>
              </a:rPr>
              <a:t>: </a:t>
            </a:r>
          </a:p>
          <a:p>
            <a:pPr marL="1411288" lvl="2" indent="-457200">
              <a:lnSpc>
                <a:spcPct val="80000"/>
              </a:lnSpc>
              <a:spcBef>
                <a:spcPct val="20000"/>
              </a:spcBef>
              <a:buFont typeface="Wingdings" pitchFamily="2" charset="2"/>
              <a:buChar char="Ø"/>
            </a:pPr>
            <a:r>
              <a:rPr lang="nl-NL" sz="2000" dirty="0">
                <a:latin typeface="Calibri" pitchFamily="34" charset="0"/>
              </a:rPr>
              <a:t>fix </a:t>
            </a:r>
            <a:r>
              <a:rPr lang="nl-NL" sz="2000" dirty="0" err="1">
                <a:latin typeface="Calibri" pitchFamily="34" charset="0"/>
              </a:rPr>
              <a:t>current</a:t>
            </a:r>
            <a:r>
              <a:rPr lang="nl-NL" sz="2000" dirty="0">
                <a:latin typeface="Calibri" pitchFamily="34" charset="0"/>
              </a:rPr>
              <a:t> </a:t>
            </a:r>
            <a:r>
              <a:rPr lang="nl-NL" sz="2000" dirty="0" err="1">
                <a:latin typeface="Calibri" pitchFamily="34" charset="0"/>
              </a:rPr>
              <a:t>problems</a:t>
            </a:r>
            <a:r>
              <a:rPr lang="nl-NL" sz="2000" dirty="0">
                <a:latin typeface="Calibri" pitchFamily="34" charset="0"/>
              </a:rPr>
              <a:t> </a:t>
            </a:r>
            <a:r>
              <a:rPr lang="nl-NL" sz="2000" dirty="0" err="1">
                <a:latin typeface="Calibri" pitchFamily="34" charset="0"/>
              </a:rPr>
              <a:t>within</a:t>
            </a:r>
            <a:r>
              <a:rPr lang="nl-NL" sz="2000" dirty="0">
                <a:latin typeface="Calibri" pitchFamily="34" charset="0"/>
              </a:rPr>
              <a:t> 6 </a:t>
            </a:r>
            <a:r>
              <a:rPr lang="nl-NL" sz="2000" dirty="0" err="1">
                <a:latin typeface="Calibri" pitchFamily="34" charset="0"/>
              </a:rPr>
              <a:t>months</a:t>
            </a:r>
            <a:r>
              <a:rPr lang="nl-NL" sz="2000" dirty="0">
                <a:latin typeface="Calibri" pitchFamily="34" charset="0"/>
              </a:rPr>
              <a:t> </a:t>
            </a:r>
            <a:r>
              <a:rPr lang="nl-NL" sz="2000" dirty="0" err="1">
                <a:latin typeface="Calibri" pitchFamily="34" charset="0"/>
              </a:rPr>
              <a:t>within</a:t>
            </a:r>
            <a:r>
              <a:rPr lang="nl-NL" sz="2000" dirty="0">
                <a:latin typeface="Calibri" pitchFamily="34" charset="0"/>
              </a:rPr>
              <a:t> </a:t>
            </a:r>
            <a:r>
              <a:rPr lang="nl-NL" sz="2000" dirty="0" err="1">
                <a:latin typeface="Calibri" pitchFamily="34" charset="0"/>
              </a:rPr>
              <a:t>current</a:t>
            </a:r>
            <a:r>
              <a:rPr lang="nl-NL" sz="2000" dirty="0">
                <a:latin typeface="Calibri" pitchFamily="34" charset="0"/>
              </a:rPr>
              <a:t> XML / </a:t>
            </a:r>
            <a:r>
              <a:rPr lang="nl-NL" sz="2000" dirty="0" err="1">
                <a:latin typeface="Calibri" pitchFamily="34" charset="0"/>
              </a:rPr>
              <a:t>mseed</a:t>
            </a:r>
            <a:r>
              <a:rPr lang="nl-NL" sz="2000" dirty="0">
                <a:latin typeface="Calibri" pitchFamily="34" charset="0"/>
              </a:rPr>
              <a:t> </a:t>
            </a:r>
            <a:r>
              <a:rPr lang="nl-NL" sz="2000" dirty="0" err="1">
                <a:latin typeface="Calibri" pitchFamily="34" charset="0"/>
              </a:rPr>
              <a:t>framework</a:t>
            </a:r>
            <a:endParaRPr lang="nl-NL" sz="2000" dirty="0">
              <a:latin typeface="Calibri" pitchFamily="34" charset="0"/>
            </a:endParaRPr>
          </a:p>
          <a:p>
            <a:pPr marL="1411288" lvl="2" indent="-457200">
              <a:lnSpc>
                <a:spcPct val="80000"/>
              </a:lnSpc>
              <a:spcBef>
                <a:spcPct val="20000"/>
              </a:spcBef>
              <a:buFont typeface="Wingdings" pitchFamily="2" charset="2"/>
              <a:buChar char="Ø"/>
            </a:pPr>
            <a:r>
              <a:rPr lang="nl-NL" sz="2000" dirty="0" err="1">
                <a:latin typeface="Calibri" pitchFamily="34" charset="0"/>
              </a:rPr>
              <a:t>explore</a:t>
            </a:r>
            <a:r>
              <a:rPr lang="nl-NL" sz="2000" dirty="0">
                <a:latin typeface="Calibri" pitchFamily="34" charset="0"/>
              </a:rPr>
              <a:t> </a:t>
            </a:r>
            <a:r>
              <a:rPr lang="nl-NL" sz="2000" dirty="0" err="1">
                <a:latin typeface="Calibri" pitchFamily="34" charset="0"/>
              </a:rPr>
              <a:t>how</a:t>
            </a:r>
            <a:r>
              <a:rPr lang="nl-NL" sz="2000" dirty="0">
                <a:latin typeface="Calibri" pitchFamily="34" charset="0"/>
              </a:rPr>
              <a:t> XML </a:t>
            </a:r>
            <a:r>
              <a:rPr lang="nl-NL" sz="2000" dirty="0" err="1">
                <a:latin typeface="Calibri" pitchFamily="34" charset="0"/>
              </a:rPr>
              <a:t>should</a:t>
            </a:r>
            <a:r>
              <a:rPr lang="nl-NL" sz="2000" dirty="0">
                <a:latin typeface="Calibri" pitchFamily="34" charset="0"/>
              </a:rPr>
              <a:t> change </a:t>
            </a:r>
            <a:r>
              <a:rPr lang="nl-NL" sz="2000" dirty="0" err="1">
                <a:latin typeface="Calibri" pitchFamily="34" charset="0"/>
              </a:rPr>
              <a:t>within</a:t>
            </a:r>
            <a:r>
              <a:rPr lang="nl-NL" sz="2000" dirty="0">
                <a:latin typeface="Calibri" pitchFamily="34" charset="0"/>
              </a:rPr>
              <a:t> context of new </a:t>
            </a:r>
            <a:r>
              <a:rPr lang="nl-NL" sz="2000" dirty="0" err="1">
                <a:latin typeface="Calibri" pitchFamily="34" charset="0"/>
              </a:rPr>
              <a:t>seismological</a:t>
            </a:r>
            <a:r>
              <a:rPr lang="nl-NL" sz="2000" dirty="0">
                <a:latin typeface="Calibri" pitchFamily="34" charset="0"/>
              </a:rPr>
              <a:t> </a:t>
            </a:r>
            <a:r>
              <a:rPr lang="nl-NL" sz="2000" dirty="0" err="1">
                <a:latin typeface="Calibri" pitchFamily="34" charset="0"/>
              </a:rPr>
              <a:t>needs</a:t>
            </a:r>
            <a:r>
              <a:rPr lang="nl-NL" sz="2000" dirty="0">
                <a:latin typeface="Calibri" pitchFamily="34" charset="0"/>
              </a:rPr>
              <a:t> (next-gen </a:t>
            </a:r>
            <a:r>
              <a:rPr lang="nl-NL" sz="2000" dirty="0" err="1">
                <a:latin typeface="Calibri" pitchFamily="34" charset="0"/>
              </a:rPr>
              <a:t>mseed</a:t>
            </a:r>
            <a:r>
              <a:rPr lang="nl-NL" sz="2000" dirty="0">
                <a:latin typeface="Calibri" pitchFamily="34" charset="0"/>
              </a:rPr>
              <a:t>, </a:t>
            </a:r>
            <a:r>
              <a:rPr lang="nl-NL" sz="2000" dirty="0" err="1">
                <a:latin typeface="Calibri" pitchFamily="34" charset="0"/>
              </a:rPr>
              <a:t>other</a:t>
            </a:r>
            <a:r>
              <a:rPr lang="nl-NL" sz="2000" dirty="0">
                <a:latin typeface="Calibri" pitchFamily="34" charset="0"/>
              </a:rPr>
              <a:t> formats </a:t>
            </a:r>
            <a:r>
              <a:rPr lang="nl-NL" sz="2000" dirty="0" err="1">
                <a:latin typeface="Calibri" pitchFamily="34" charset="0"/>
              </a:rPr>
              <a:t>for</a:t>
            </a:r>
            <a:r>
              <a:rPr lang="nl-NL" sz="2000" dirty="0">
                <a:latin typeface="Calibri" pitchFamily="34" charset="0"/>
              </a:rPr>
              <a:t> DAS…)</a:t>
            </a:r>
          </a:p>
          <a:p>
            <a:pPr marL="954088" lvl="1" indent="-457200">
              <a:lnSpc>
                <a:spcPct val="80000"/>
              </a:lnSpc>
              <a:spcBef>
                <a:spcPct val="20000"/>
              </a:spcBef>
              <a:buFont typeface="Arial" charset="0"/>
              <a:buNone/>
            </a:pPr>
            <a:r>
              <a:rPr lang="nl-NL" sz="2000" dirty="0">
                <a:latin typeface="Calibri" pitchFamily="34" charset="0"/>
              </a:rPr>
              <a:t>	</a:t>
            </a:r>
            <a:endParaRPr lang="en-US" sz="16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2028730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p:cNvPicPr>
            <a:picLocks noGrp="1" noChangeAspect="1" noChangeArrowheads="1"/>
          </p:cNvPicPr>
          <p:nvPr>
            <p:ph type="title"/>
          </p:nvPr>
        </p:nvPicPr>
        <p:blipFill>
          <a:blip r:embed="rId3"/>
          <a:srcRect/>
          <a:stretch>
            <a:fillRect/>
          </a:stretch>
        </p:blipFill>
        <p:spPr>
          <a:xfrm>
            <a:off x="395288" y="333375"/>
            <a:ext cx="1879600" cy="955675"/>
          </a:xfrm>
        </p:spPr>
      </p:pic>
      <p:sp>
        <p:nvSpPr>
          <p:cNvPr id="18434"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18435"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18436"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a:spLocks noGrp="1"/>
          </p:cNvSpPr>
          <p:nvPr>
            <p:ph type="sldNum" sz="quarter" idx="12"/>
          </p:nvPr>
        </p:nvSpPr>
        <p:spPr/>
        <p:txBody>
          <a:bodyPr/>
          <a:lstStyle/>
          <a:p>
            <a:pPr>
              <a:defRPr/>
            </a:pPr>
            <a:fld id="{79031A51-3C6A-45C7-A19F-C1BC8F91912D}" type="slidenum">
              <a:rPr lang="es-ES"/>
              <a:pPr>
                <a:defRPr/>
              </a:pPr>
              <a:t>18</a:t>
            </a:fld>
            <a:endParaRPr lang="es-ES" dirty="0"/>
          </a:p>
        </p:txBody>
      </p:sp>
      <p:sp>
        <p:nvSpPr>
          <p:cNvPr id="18438"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12:40	</a:t>
            </a:r>
            <a:r>
              <a:rPr lang="en-US" sz="2000" dirty="0" err="1">
                <a:latin typeface="Calibri" pitchFamily="34" charset="0"/>
              </a:rPr>
              <a:t>StationXML</a:t>
            </a: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None/>
            </a:pPr>
            <a:r>
              <a:rPr lang="nl-NL" sz="2000" dirty="0">
                <a:latin typeface="Calibri" pitchFamily="34" charset="0"/>
              </a:rPr>
              <a:t>	</a:t>
            </a:r>
          </a:p>
          <a:p>
            <a:pPr marL="954088" lvl="1" indent="-457200">
              <a:lnSpc>
                <a:spcPct val="80000"/>
              </a:lnSpc>
              <a:spcBef>
                <a:spcPct val="20000"/>
              </a:spcBef>
              <a:buFont typeface="Arial" charset="0"/>
              <a:buNone/>
            </a:pPr>
            <a:r>
              <a:rPr lang="nl-NL" sz="2000" dirty="0">
                <a:latin typeface="Calibri" pitchFamily="34" charset="0"/>
              </a:rPr>
              <a:t>How </a:t>
            </a:r>
            <a:r>
              <a:rPr lang="nl-NL" sz="2000" dirty="0" err="1">
                <a:latin typeface="Calibri" pitchFamily="34" charset="0"/>
              </a:rPr>
              <a:t>to</a:t>
            </a:r>
            <a:r>
              <a:rPr lang="nl-NL" sz="2000" dirty="0">
                <a:latin typeface="Calibri" pitchFamily="34" charset="0"/>
              </a:rPr>
              <a:t> move forward?</a:t>
            </a:r>
          </a:p>
          <a:p>
            <a:pPr marL="954088" lvl="1" indent="-457200">
              <a:lnSpc>
                <a:spcPct val="80000"/>
              </a:lnSpc>
              <a:spcBef>
                <a:spcPct val="20000"/>
              </a:spcBef>
              <a:buFont typeface="Arial" charset="0"/>
              <a:buNone/>
            </a:pPr>
            <a:endParaRPr lang="nl-NL" sz="2000" dirty="0">
              <a:latin typeface="Calibri" pitchFamily="34" charset="0"/>
            </a:endParaRPr>
          </a:p>
          <a:p>
            <a:pPr marL="954088" lvl="1" indent="-457200">
              <a:lnSpc>
                <a:spcPct val="80000"/>
              </a:lnSpc>
              <a:spcBef>
                <a:spcPct val="20000"/>
              </a:spcBef>
              <a:buFont typeface="Arial" panose="020B0604020202020204" pitchFamily="34" charset="0"/>
              <a:buChar char="•"/>
            </a:pPr>
            <a:r>
              <a:rPr lang="nl-NL" sz="2000" dirty="0" err="1">
                <a:latin typeface="Calibri" pitchFamily="34" charset="0"/>
              </a:rPr>
              <a:t>Immediate</a:t>
            </a:r>
            <a:r>
              <a:rPr lang="nl-NL" sz="2000" dirty="0">
                <a:latin typeface="Calibri" pitchFamily="34" charset="0"/>
              </a:rPr>
              <a:t> call </a:t>
            </a:r>
            <a:r>
              <a:rPr lang="nl-NL" sz="2000" dirty="0" err="1">
                <a:latin typeface="Calibri" pitchFamily="34" charset="0"/>
              </a:rPr>
              <a:t>for</a:t>
            </a:r>
            <a:r>
              <a:rPr lang="nl-NL" sz="2000" dirty="0">
                <a:latin typeface="Calibri" pitchFamily="34" charset="0"/>
              </a:rPr>
              <a:t> </a:t>
            </a:r>
            <a:r>
              <a:rPr lang="nl-NL" sz="2000" dirty="0" err="1">
                <a:latin typeface="Calibri" pitchFamily="34" charset="0"/>
              </a:rPr>
              <a:t>general</a:t>
            </a:r>
            <a:r>
              <a:rPr lang="nl-NL" sz="2000" dirty="0">
                <a:latin typeface="Calibri" pitchFamily="34" charset="0"/>
              </a:rPr>
              <a:t> </a:t>
            </a:r>
            <a:r>
              <a:rPr lang="nl-NL" sz="2000" dirty="0" err="1">
                <a:latin typeface="Calibri" pitchFamily="34" charset="0"/>
              </a:rPr>
              <a:t>ideas</a:t>
            </a:r>
            <a:r>
              <a:rPr lang="nl-NL" sz="2000" dirty="0">
                <a:latin typeface="Calibri" pitchFamily="34" charset="0"/>
              </a:rPr>
              <a:t> on mailing list</a:t>
            </a:r>
          </a:p>
          <a:p>
            <a:pPr marL="954088" lvl="1" indent="-457200">
              <a:lnSpc>
                <a:spcPct val="80000"/>
              </a:lnSpc>
              <a:spcBef>
                <a:spcPct val="20000"/>
              </a:spcBef>
              <a:buFont typeface="Arial" panose="020B0604020202020204" pitchFamily="34" charset="0"/>
              <a:buChar char="•"/>
            </a:pPr>
            <a:endParaRPr lang="nl-NL" sz="2000" dirty="0">
              <a:latin typeface="Calibri" pitchFamily="34" charset="0"/>
            </a:endParaRPr>
          </a:p>
          <a:p>
            <a:pPr marL="954088" lvl="1" indent="-457200">
              <a:lnSpc>
                <a:spcPct val="80000"/>
              </a:lnSpc>
              <a:spcBef>
                <a:spcPct val="20000"/>
              </a:spcBef>
              <a:buFont typeface="Arial" panose="020B0604020202020204" pitchFamily="34" charset="0"/>
              <a:buChar char="•"/>
            </a:pPr>
            <a:r>
              <a:rPr lang="nl-NL" sz="2000" dirty="0" err="1">
                <a:latin typeface="Calibri" pitchFamily="34" charset="0"/>
              </a:rPr>
              <a:t>Within</a:t>
            </a:r>
            <a:r>
              <a:rPr lang="nl-NL" sz="2000" dirty="0">
                <a:latin typeface="Calibri" pitchFamily="34" charset="0"/>
              </a:rPr>
              <a:t> 3 </a:t>
            </a:r>
            <a:r>
              <a:rPr lang="nl-NL" sz="2000" dirty="0" err="1">
                <a:latin typeface="Calibri" pitchFamily="34" charset="0"/>
              </a:rPr>
              <a:t>months</a:t>
            </a:r>
            <a:r>
              <a:rPr lang="nl-NL" sz="2000" dirty="0">
                <a:latin typeface="Calibri" pitchFamily="34" charset="0"/>
              </a:rPr>
              <a:t>, </a:t>
            </a:r>
            <a:r>
              <a:rPr lang="nl-NL" sz="2000" dirty="0" err="1">
                <a:latin typeface="Calibri" pitchFamily="34" charset="0"/>
              </a:rPr>
              <a:t>subgroup</a:t>
            </a:r>
            <a:r>
              <a:rPr lang="nl-NL" sz="2000" dirty="0">
                <a:latin typeface="Calibri" pitchFamily="34" charset="0"/>
              </a:rPr>
              <a:t> </a:t>
            </a:r>
            <a:r>
              <a:rPr lang="nl-NL" sz="2000" dirty="0" err="1">
                <a:latin typeface="Calibri" pitchFamily="34" charset="0"/>
              </a:rPr>
              <a:t>to</a:t>
            </a:r>
            <a:r>
              <a:rPr lang="nl-NL" sz="2000" dirty="0">
                <a:latin typeface="Calibri" pitchFamily="34" charset="0"/>
              </a:rPr>
              <a:t> review </a:t>
            </a:r>
            <a:r>
              <a:rPr lang="nl-NL" sz="2000" dirty="0" err="1">
                <a:latin typeface="Calibri" pitchFamily="34" charset="0"/>
              </a:rPr>
              <a:t>all</a:t>
            </a:r>
            <a:r>
              <a:rPr lang="nl-NL" sz="2000" dirty="0">
                <a:latin typeface="Calibri" pitchFamily="34" charset="0"/>
              </a:rPr>
              <a:t> </a:t>
            </a:r>
            <a:r>
              <a:rPr lang="nl-NL" sz="2000" dirty="0" err="1">
                <a:latin typeface="Calibri" pitchFamily="34" charset="0"/>
              </a:rPr>
              <a:t>comments</a:t>
            </a:r>
            <a:r>
              <a:rPr lang="nl-NL" sz="2000" dirty="0">
                <a:latin typeface="Calibri" pitchFamily="34" charset="0"/>
              </a:rPr>
              <a:t> </a:t>
            </a:r>
            <a:r>
              <a:rPr lang="nl-NL" sz="2000" dirty="0" err="1">
                <a:latin typeface="Calibri" pitchFamily="34" charset="0"/>
              </a:rPr>
              <a:t>and</a:t>
            </a:r>
            <a:r>
              <a:rPr lang="nl-NL" sz="2000" dirty="0">
                <a:latin typeface="Calibri" pitchFamily="34" charset="0"/>
              </a:rPr>
              <a:t> </a:t>
            </a:r>
            <a:r>
              <a:rPr lang="nl-NL" sz="2000" dirty="0" err="1">
                <a:latin typeface="Calibri" pitchFamily="34" charset="0"/>
              </a:rPr>
              <a:t>propose</a:t>
            </a:r>
            <a:r>
              <a:rPr lang="nl-NL" sz="2000" dirty="0">
                <a:latin typeface="Calibri" pitchFamily="34" charset="0"/>
              </a:rPr>
              <a:t> </a:t>
            </a:r>
            <a:r>
              <a:rPr lang="nl-NL" sz="2000" dirty="0" err="1">
                <a:latin typeface="Calibri" pitchFamily="34" charset="0"/>
              </a:rPr>
              <a:t>how</a:t>
            </a:r>
            <a:r>
              <a:rPr lang="nl-NL" sz="2000" dirty="0">
                <a:latin typeface="Calibri" pitchFamily="34" charset="0"/>
              </a:rPr>
              <a:t> </a:t>
            </a:r>
            <a:r>
              <a:rPr lang="nl-NL" sz="2000" dirty="0" err="1">
                <a:latin typeface="Calibri" pitchFamily="34" charset="0"/>
              </a:rPr>
              <a:t>to</a:t>
            </a:r>
            <a:r>
              <a:rPr lang="nl-NL" sz="2000" dirty="0">
                <a:latin typeface="Calibri" pitchFamily="34" charset="0"/>
              </a:rPr>
              <a:t> </a:t>
            </a:r>
            <a:r>
              <a:rPr lang="nl-NL" sz="2000" dirty="0" err="1">
                <a:latin typeface="Calibri" pitchFamily="34" charset="0"/>
              </a:rPr>
              <a:t>proceed</a:t>
            </a:r>
            <a:r>
              <a:rPr lang="nl-NL" sz="2000" dirty="0">
                <a:latin typeface="Calibri" pitchFamily="34" charset="0"/>
              </a:rPr>
              <a:t>.</a:t>
            </a: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None/>
            </a:pPr>
            <a:endParaRPr lang="en-US" sz="16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4578"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4579"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4580"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AC9C09B-3832-4565-8DFE-1799712E19C3}" type="slidenum">
              <a:rPr lang="es-ES" sz="1200">
                <a:solidFill>
                  <a:schemeClr val="tx1">
                    <a:tint val="75000"/>
                  </a:schemeClr>
                </a:solidFill>
                <a:latin typeface="+mn-lt"/>
                <a:cs typeface="+mn-cs"/>
              </a:rPr>
              <a:pPr algn="r" fontAlgn="auto">
                <a:spcBef>
                  <a:spcPts val="0"/>
                </a:spcBef>
                <a:spcAft>
                  <a:spcPts val="0"/>
                </a:spcAft>
                <a:defRPr/>
              </a:pPr>
              <a:t>19</a:t>
            </a:fld>
            <a:endParaRPr lang="es-ES" sz="1200" dirty="0">
              <a:solidFill>
                <a:schemeClr val="tx1">
                  <a:tint val="75000"/>
                </a:schemeClr>
              </a:solidFill>
              <a:latin typeface="+mn-lt"/>
              <a:cs typeface="+mn-cs"/>
            </a:endParaRPr>
          </a:p>
        </p:txBody>
      </p:sp>
      <p:sp>
        <p:nvSpPr>
          <p:cNvPr id="24582"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a:t>
            </a:r>
            <a:r>
              <a:rPr lang="en-US" sz="2000" dirty="0"/>
              <a:t> </a:t>
            </a:r>
            <a:r>
              <a:rPr lang="en-US" sz="2000" dirty="0">
                <a:latin typeface="Calibri" pitchFamily="34" charset="0"/>
              </a:rPr>
              <a:t>12:50	Towards single string, URN-like identifiers for seismic stations</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IRIS proposal sent in May 2019</a:t>
            </a:r>
          </a:p>
          <a:p>
            <a:pPr marL="954088" lvl="1" indent="-457200">
              <a:lnSpc>
                <a:spcPct val="80000"/>
              </a:lnSpc>
              <a:spcBef>
                <a:spcPct val="20000"/>
              </a:spcBef>
              <a:buFont typeface="Arial" charset="0"/>
              <a:buChar char="•"/>
            </a:pPr>
            <a:r>
              <a:rPr lang="en-GB" sz="2000" dirty="0" err="1">
                <a:latin typeface="Calibri" pitchFamily="34" charset="0"/>
              </a:rPr>
              <a:t>Eg</a:t>
            </a:r>
            <a:endParaRPr lang="en-GB" sz="2000" dirty="0">
              <a:latin typeface="Calibri" pitchFamily="34" charset="0"/>
            </a:endParaRPr>
          </a:p>
          <a:p>
            <a:pPr marL="496888" lvl="1">
              <a:lnSpc>
                <a:spcPct val="80000"/>
              </a:lnSpc>
              <a:spcBef>
                <a:spcPct val="20000"/>
              </a:spcBef>
            </a:pPr>
            <a:r>
              <a:rPr lang="en-US" b="1" dirty="0"/>
              <a:t>XFDSN:&lt;network&gt;_&lt;station&gt;_&lt;location&gt;_&lt;band&gt;_&lt;source&gt;_&lt;position&gt;</a:t>
            </a:r>
            <a:br>
              <a:rPr lang="en-US" b="1" dirty="0"/>
            </a:br>
            <a:endParaRPr lang="en-US" sz="2000" dirty="0"/>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Important for next gen </a:t>
            </a:r>
            <a:r>
              <a:rPr lang="en-GB" sz="2000" dirty="0" err="1">
                <a:latin typeface="Calibri" pitchFamily="34" charset="0"/>
              </a:rPr>
              <a:t>mseed</a:t>
            </a:r>
            <a:r>
              <a:rPr lang="en-GB" sz="2000" dirty="0">
                <a:latin typeface="Calibri" pitchFamily="34" charset="0"/>
              </a:rPr>
              <a:t>, but also for webservices, metadata </a:t>
            </a:r>
            <a:r>
              <a:rPr lang="en-GB" sz="2000" dirty="0" err="1">
                <a:latin typeface="Calibri" pitchFamily="34" charset="0"/>
              </a:rPr>
              <a:t>defintions</a:t>
            </a:r>
            <a:endParaRPr lang="en-GB" sz="2000" dirty="0">
              <a:latin typeface="Calibri" pitchFamily="34" charset="0"/>
            </a:endParaRPr>
          </a:p>
          <a:p>
            <a:pPr marL="496888" lvl="1">
              <a:lnSpc>
                <a:spcPct val="80000"/>
              </a:lnSpc>
              <a:spcBef>
                <a:spcPct val="20000"/>
              </a:spcBef>
            </a:pPr>
            <a:endParaRPr lang="en-GB" sz="2000" dirty="0">
              <a:latin typeface="Calibri" pitchFamily="34" charset="0"/>
            </a:endParaRPr>
          </a:p>
          <a:p>
            <a:pPr marL="496888" lvl="1">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Char char="•"/>
            </a:pPr>
            <a:endParaRPr lang="en-US"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259659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2</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41287" y="1342784"/>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Agenda</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496888" lvl="1">
              <a:lnSpc>
                <a:spcPct val="80000"/>
              </a:lnSpc>
              <a:spcBef>
                <a:spcPct val="20000"/>
              </a:spcBef>
            </a:pPr>
            <a:r>
              <a:rPr lang="en-US" sz="1600" dirty="0"/>
              <a:t>12:00 Review of Proposed Agenda</a:t>
            </a:r>
            <a:br>
              <a:rPr lang="en-US" sz="1600" dirty="0"/>
            </a:br>
            <a:br>
              <a:rPr lang="en-US" sz="1600" dirty="0"/>
            </a:br>
            <a:r>
              <a:rPr lang="en-US" sz="1600" dirty="0"/>
              <a:t>12:05 Review and Approval of 2017 Meeting Summary from Kobe</a:t>
            </a:r>
          </a:p>
          <a:p>
            <a:pPr marL="496888" lvl="1">
              <a:lnSpc>
                <a:spcPct val="80000"/>
              </a:lnSpc>
              <a:spcBef>
                <a:spcPct val="20000"/>
              </a:spcBef>
            </a:pPr>
            <a:endParaRPr lang="en-US" sz="1600" dirty="0"/>
          </a:p>
          <a:p>
            <a:pPr marL="496888" lvl="1">
              <a:lnSpc>
                <a:spcPct val="80000"/>
              </a:lnSpc>
              <a:spcBef>
                <a:spcPct val="20000"/>
              </a:spcBef>
            </a:pPr>
            <a:r>
              <a:rPr lang="en-US" sz="1600" dirty="0"/>
              <a:t>12:07</a:t>
            </a:r>
            <a:r>
              <a:rPr lang="en-US" sz="1600" i="1" dirty="0"/>
              <a:t> Important Announcement on WG leads</a:t>
            </a:r>
            <a:br>
              <a:rPr lang="en-US" sz="1600" dirty="0"/>
            </a:br>
            <a:br>
              <a:rPr lang="en-US" sz="1600" dirty="0"/>
            </a:br>
            <a:r>
              <a:rPr lang="en-US" sz="1600" dirty="0"/>
              <a:t>12:10 Status of 2017 Action Items</a:t>
            </a:r>
            <a:br>
              <a:rPr lang="en-US" sz="1600" dirty="0"/>
            </a:br>
            <a:br>
              <a:rPr lang="en-US" sz="1600" dirty="0"/>
            </a:br>
            <a:r>
              <a:rPr lang="en-US" sz="1600" dirty="0"/>
              <a:t>12:20 next generation </a:t>
            </a:r>
            <a:r>
              <a:rPr lang="en-US" sz="1600" dirty="0" err="1"/>
              <a:t>mseed</a:t>
            </a:r>
            <a:r>
              <a:rPr lang="en-US" sz="1600" dirty="0"/>
              <a:t> (Trabant)</a:t>
            </a:r>
            <a:br>
              <a:rPr lang="en-US" sz="1600" dirty="0"/>
            </a:br>
            <a:br>
              <a:rPr lang="en-US" sz="1600" dirty="0"/>
            </a:br>
            <a:r>
              <a:rPr lang="en-US" sz="1600" dirty="0"/>
              <a:t>12:40 </a:t>
            </a:r>
            <a:r>
              <a:rPr lang="en-US" sz="1600" dirty="0" err="1"/>
              <a:t>stationXML</a:t>
            </a:r>
            <a:br>
              <a:rPr lang="en-US" sz="1600" dirty="0"/>
            </a:br>
            <a:br>
              <a:rPr lang="en-US" sz="1600" dirty="0"/>
            </a:br>
            <a:r>
              <a:rPr lang="en-US" sz="1600" dirty="0"/>
              <a:t>12:50 urn identifiers (Trabant)</a:t>
            </a:r>
            <a:br>
              <a:rPr lang="en-US" sz="1600" dirty="0"/>
            </a:br>
            <a:br>
              <a:rPr lang="en-US" sz="1600" dirty="0"/>
            </a:br>
            <a:r>
              <a:rPr lang="en-US" sz="1600" dirty="0"/>
              <a:t>13:00 </a:t>
            </a:r>
            <a:r>
              <a:rPr lang="en-US" sz="1600" dirty="0" err="1"/>
              <a:t>quakeMl</a:t>
            </a:r>
            <a:r>
              <a:rPr lang="en-US" sz="1600" dirty="0"/>
              <a:t> and event types</a:t>
            </a:r>
            <a:br>
              <a:rPr lang="en-US" sz="1600" dirty="0"/>
            </a:br>
            <a:br>
              <a:rPr lang="en-US" sz="1600" dirty="0"/>
            </a:br>
            <a:r>
              <a:rPr lang="en-US" sz="1600" dirty="0"/>
              <a:t>13:10 discussion on future strategic directions for WG2</a:t>
            </a:r>
            <a:br>
              <a:rPr lang="en-US" sz="1600" dirty="0"/>
            </a:br>
            <a:br>
              <a:rPr lang="en-US" sz="1600" dirty="0"/>
            </a:br>
            <a:r>
              <a:rPr lang="en-US" sz="1600" dirty="0"/>
              <a:t>13:20 Other business</a:t>
            </a:r>
            <a:br>
              <a:rPr lang="en-US" sz="1600" dirty="0"/>
            </a:br>
            <a:br>
              <a:rPr lang="en-US" sz="1600" dirty="0"/>
            </a:br>
            <a:r>
              <a:rPr lang="en-US" sz="1600" dirty="0"/>
              <a:t>13:30 Adjourn </a:t>
            </a:r>
            <a:endParaRPr lang="en-US" sz="1600" dirty="0">
              <a:latin typeface="Calibri" pitchFamily="34" charset="0"/>
            </a:endParaRPr>
          </a:p>
        </p:txBody>
      </p:sp>
    </p:spTree>
    <p:extLst>
      <p:ext uri="{BB962C8B-B14F-4D97-AF65-F5344CB8AC3E}">
        <p14:creationId xmlns:p14="http://schemas.microsoft.com/office/powerpoint/2010/main" val="392003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246300" y="762200"/>
            <a:ext cx="8651400" cy="1730100"/>
          </a:xfrm>
          <a:prstGeom prst="rect">
            <a:avLst/>
          </a:prstGeom>
        </p:spPr>
        <p:txBody>
          <a:bodyPr spcFirstLastPara="1" vert="horz" wrap="square" lIns="91425" tIns="91425" rIns="91425" bIns="91425" numCol="1" anchor="b" anchorCtr="0" compatLnSpc="1">
            <a:prstTxWarp prst="textNoShape">
              <a:avLst/>
            </a:prstTxWarp>
            <a:noAutofit/>
          </a:bodyPr>
          <a:lstStyle/>
          <a:p>
            <a:pPr>
              <a:spcBef>
                <a:spcPts val="0"/>
              </a:spcBef>
              <a:spcAft>
                <a:spcPts val="0"/>
              </a:spcAft>
            </a:pPr>
            <a:r>
              <a:rPr lang="en" dirty="0"/>
              <a:t>FDSN URN Source Identifier Scheme</a:t>
            </a:r>
            <a:endParaRPr dirty="0"/>
          </a:p>
        </p:txBody>
      </p:sp>
      <p:sp>
        <p:nvSpPr>
          <p:cNvPr id="60" name="Google Shape;60;p13"/>
          <p:cNvSpPr txBox="1">
            <a:spLocks noGrp="1"/>
          </p:cNvSpPr>
          <p:nvPr>
            <p:ph type="subTitle" idx="1"/>
          </p:nvPr>
        </p:nvSpPr>
        <p:spPr>
          <a:xfrm>
            <a:off x="671250" y="3049601"/>
            <a:ext cx="7801500" cy="1316100"/>
          </a:xfrm>
          <a:prstGeom prst="rect">
            <a:avLst/>
          </a:prstGeom>
        </p:spPr>
        <p:txBody>
          <a:bodyPr spcFirstLastPara="1" vert="horz" wrap="square" lIns="91425" tIns="91425" rIns="91425" bIns="91425" numCol="1" anchor="t" anchorCtr="0" compatLnSpc="1">
            <a:prstTxWarp prst="textNoShape">
              <a:avLst/>
            </a:prstTxWarp>
            <a:noAutofit/>
          </a:bodyPr>
          <a:lstStyle/>
          <a:p>
            <a:pPr>
              <a:spcBef>
                <a:spcPts val="0"/>
              </a:spcBef>
              <a:spcAft>
                <a:spcPts val="0"/>
              </a:spcAft>
            </a:pPr>
            <a:r>
              <a:rPr lang="en" dirty="0">
                <a:latin typeface="Calibri"/>
                <a:ea typeface="Calibri"/>
                <a:cs typeface="Calibri"/>
                <a:sym typeface="Calibri"/>
              </a:rPr>
              <a:t>A Proposal</a:t>
            </a:r>
            <a:endParaRPr dirty="0">
              <a:latin typeface="Calibri"/>
              <a:ea typeface="Calibri"/>
              <a:cs typeface="Calibri"/>
              <a:sym typeface="Calibri"/>
            </a:endParaRPr>
          </a:p>
          <a:p>
            <a:pPr>
              <a:spcBef>
                <a:spcPts val="0"/>
              </a:spcBef>
              <a:spcAft>
                <a:spcPts val="0"/>
              </a:spcAft>
            </a:pPr>
            <a:endParaRPr dirty="0">
              <a:latin typeface="Calibri"/>
              <a:ea typeface="Calibri"/>
              <a:cs typeface="Calibri"/>
              <a:sym typeface="Calibri"/>
            </a:endParaRPr>
          </a:p>
          <a:p>
            <a:pPr>
              <a:spcBef>
                <a:spcPts val="0"/>
              </a:spcBef>
              <a:spcAft>
                <a:spcPts val="0"/>
              </a:spcAft>
            </a:pPr>
            <a:r>
              <a:rPr lang="en" dirty="0">
                <a:latin typeface="Calibri"/>
                <a:ea typeface="Calibri"/>
                <a:cs typeface="Calibri"/>
                <a:sym typeface="Calibri"/>
              </a:rPr>
              <a:t>FDSN Working Group II - IUGG 2019</a:t>
            </a:r>
            <a:endParaRPr dirty="0">
              <a:latin typeface="Calibri"/>
              <a:ea typeface="Calibri"/>
              <a:cs typeface="Calibri"/>
              <a:sym typeface="Calibri"/>
            </a:endParaRPr>
          </a:p>
        </p:txBody>
      </p:sp>
      <p:sp>
        <p:nvSpPr>
          <p:cNvPr id="4" name="Google Shape;88;p17">
            <a:extLst>
              <a:ext uri="{FF2B5EF4-FFF2-40B4-BE49-F238E27FC236}">
                <a16:creationId xmlns:a16="http://schemas.microsoft.com/office/drawing/2014/main" id="{9F5561A1-FD0B-5140-ADAF-5C00E170D6FB}"/>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669538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643625"/>
            <a:ext cx="88323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sz="2900" dirty="0">
                <a:latin typeface="Calibri"/>
                <a:ea typeface="Calibri"/>
                <a:cs typeface="Calibri"/>
                <a:sym typeface="Calibri"/>
              </a:rPr>
              <a:t>What is a URN and what does “source identifier” mean?</a:t>
            </a:r>
            <a:endParaRPr sz="2900" dirty="0"/>
          </a:p>
        </p:txBody>
      </p:sp>
      <p:sp>
        <p:nvSpPr>
          <p:cNvPr id="66" name="Google Shape;66;p14"/>
          <p:cNvSpPr txBox="1">
            <a:spLocks noGrp="1"/>
          </p:cNvSpPr>
          <p:nvPr>
            <p:ph type="body" idx="1"/>
          </p:nvPr>
        </p:nvSpPr>
        <p:spPr>
          <a:xfrm>
            <a:off x="311700" y="1466350"/>
            <a:ext cx="8832300" cy="4591550"/>
          </a:xfrm>
          <a:prstGeom prst="rect">
            <a:avLst/>
          </a:prstGeom>
        </p:spPr>
        <p:txBody>
          <a:bodyPr spcFirstLastPara="1" vert="horz" wrap="square" lIns="91425" tIns="91425" rIns="91425" bIns="91425" numCol="1" anchor="t" anchorCtr="0" compatLnSpc="1">
            <a:prstTxWarp prst="textNoShape">
              <a:avLst/>
            </a:prstTxWarp>
            <a:noAutofit/>
          </a:bodyPr>
          <a:lstStyle/>
          <a:p>
            <a:pPr indent="0">
              <a:buNone/>
            </a:pPr>
            <a:r>
              <a:rPr lang="en" sz="2400" b="1" dirty="0">
                <a:latin typeface="Calibri"/>
                <a:ea typeface="Calibri"/>
                <a:cs typeface="Calibri"/>
                <a:sym typeface="Calibri"/>
              </a:rPr>
              <a:t>URI: U</a:t>
            </a:r>
            <a:r>
              <a:rPr lang="en" sz="2400" dirty="0">
                <a:latin typeface="Calibri"/>
                <a:ea typeface="Calibri"/>
                <a:cs typeface="Calibri"/>
                <a:sym typeface="Calibri"/>
              </a:rPr>
              <a:t>niform </a:t>
            </a:r>
            <a:r>
              <a:rPr lang="en" sz="2400" b="1" dirty="0">
                <a:latin typeface="Calibri"/>
                <a:ea typeface="Calibri"/>
                <a:cs typeface="Calibri"/>
                <a:sym typeface="Calibri"/>
              </a:rPr>
              <a:t>R</a:t>
            </a:r>
            <a:r>
              <a:rPr lang="en" sz="2400" dirty="0">
                <a:latin typeface="Calibri"/>
                <a:ea typeface="Calibri"/>
                <a:cs typeface="Calibri"/>
                <a:sym typeface="Calibri"/>
              </a:rPr>
              <a:t>esource </a:t>
            </a:r>
            <a:r>
              <a:rPr lang="en" sz="2400" b="1" dirty="0">
                <a:latin typeface="Calibri"/>
                <a:ea typeface="Calibri"/>
                <a:cs typeface="Calibri"/>
                <a:sym typeface="Calibri"/>
              </a:rPr>
              <a:t>I</a:t>
            </a:r>
            <a:r>
              <a:rPr lang="en" sz="2400" dirty="0">
                <a:latin typeface="Calibri"/>
                <a:ea typeface="Calibri"/>
                <a:cs typeface="Calibri"/>
                <a:sym typeface="Calibri"/>
              </a:rPr>
              <a:t>dentifier</a:t>
            </a:r>
            <a:endParaRPr sz="2400" dirty="0">
              <a:latin typeface="Calibri"/>
              <a:ea typeface="Calibri"/>
              <a:cs typeface="Calibri"/>
              <a:sym typeface="Calibri"/>
            </a:endParaRPr>
          </a:p>
          <a:p>
            <a:pPr indent="0">
              <a:spcBef>
                <a:spcPts val="1600"/>
              </a:spcBef>
              <a:buNone/>
            </a:pPr>
            <a:r>
              <a:rPr lang="en" sz="2400" dirty="0">
                <a:latin typeface="Calibri"/>
                <a:ea typeface="Calibri"/>
                <a:cs typeface="Calibri"/>
                <a:sym typeface="Calibri"/>
              </a:rPr>
              <a:t>	A </a:t>
            </a:r>
            <a:r>
              <a:rPr lang="en" sz="2400" b="1" dirty="0">
                <a:latin typeface="Calibri"/>
                <a:ea typeface="Calibri"/>
                <a:cs typeface="Calibri"/>
                <a:sym typeface="Calibri"/>
              </a:rPr>
              <a:t>URL</a:t>
            </a:r>
            <a:r>
              <a:rPr lang="en" sz="2400" dirty="0">
                <a:latin typeface="Calibri"/>
                <a:ea typeface="Calibri"/>
                <a:cs typeface="Calibri"/>
                <a:sym typeface="Calibri"/>
              </a:rPr>
              <a:t>, e.g. http://</a:t>
            </a:r>
            <a:r>
              <a:rPr lang="en" sz="2400" dirty="0" err="1">
                <a:latin typeface="Calibri"/>
                <a:ea typeface="Calibri"/>
                <a:cs typeface="Calibri"/>
                <a:sym typeface="Calibri"/>
              </a:rPr>
              <a:t>fdsn.org</a:t>
            </a:r>
            <a:r>
              <a:rPr lang="en" sz="2400" dirty="0">
                <a:latin typeface="Calibri"/>
                <a:ea typeface="Calibri"/>
                <a:cs typeface="Calibri"/>
                <a:sym typeface="Calibri"/>
              </a:rPr>
              <a:t>, is a URI</a:t>
            </a:r>
            <a:endParaRPr sz="2400" dirty="0">
              <a:latin typeface="Calibri"/>
              <a:ea typeface="Calibri"/>
              <a:cs typeface="Calibri"/>
              <a:sym typeface="Calibri"/>
            </a:endParaRPr>
          </a:p>
          <a:p>
            <a:pPr indent="0">
              <a:spcBef>
                <a:spcPts val="1600"/>
              </a:spcBef>
              <a:buNone/>
            </a:pPr>
            <a:r>
              <a:rPr lang="en" sz="2400" dirty="0">
                <a:latin typeface="Calibri"/>
                <a:ea typeface="Calibri"/>
                <a:cs typeface="Calibri"/>
                <a:sym typeface="Calibri"/>
              </a:rPr>
              <a:t>	A </a:t>
            </a:r>
            <a:r>
              <a:rPr lang="en" sz="2400" b="1" dirty="0">
                <a:latin typeface="Calibri"/>
                <a:ea typeface="Calibri"/>
                <a:cs typeface="Calibri"/>
                <a:sym typeface="Calibri"/>
              </a:rPr>
              <a:t>URN</a:t>
            </a:r>
            <a:r>
              <a:rPr lang="en" sz="2400" dirty="0">
                <a:latin typeface="Calibri"/>
                <a:ea typeface="Calibri"/>
                <a:cs typeface="Calibri"/>
                <a:sym typeface="Calibri"/>
              </a:rPr>
              <a:t>, e.g. doi:10.7914/me2a-2978, is a URI</a:t>
            </a:r>
            <a:endParaRPr sz="2400" dirty="0">
              <a:latin typeface="Calibri"/>
              <a:ea typeface="Calibri"/>
              <a:cs typeface="Calibri"/>
              <a:sym typeface="Calibri"/>
            </a:endParaRPr>
          </a:p>
          <a:p>
            <a:pPr marL="0" indent="457200">
              <a:spcBef>
                <a:spcPts val="1600"/>
              </a:spcBef>
              <a:buNone/>
            </a:pPr>
            <a:endParaRPr lang="en" sz="2200" dirty="0">
              <a:solidFill>
                <a:schemeClr val="accent6">
                  <a:lumMod val="75000"/>
                </a:schemeClr>
              </a:solidFill>
              <a:latin typeface="Calibri"/>
              <a:ea typeface="Calibri"/>
              <a:cs typeface="Calibri"/>
              <a:sym typeface="Calibri"/>
            </a:endParaRPr>
          </a:p>
          <a:p>
            <a:pPr marL="0" indent="457200">
              <a:spcBef>
                <a:spcPts val="1600"/>
              </a:spcBef>
              <a:buNone/>
            </a:pPr>
            <a:r>
              <a:rPr lang="en" sz="2200" dirty="0">
                <a:solidFill>
                  <a:schemeClr val="accent6">
                    <a:lumMod val="75000"/>
                  </a:schemeClr>
                </a:solidFill>
                <a:latin typeface="Calibri"/>
                <a:ea typeface="Calibri"/>
                <a:cs typeface="Calibri"/>
                <a:sym typeface="Calibri"/>
              </a:rPr>
              <a:t>Source identifier:</a:t>
            </a:r>
            <a:endParaRPr sz="2200" dirty="0">
              <a:solidFill>
                <a:schemeClr val="accent6">
                  <a:lumMod val="75000"/>
                </a:schemeClr>
              </a:solidFill>
              <a:latin typeface="Calibri"/>
              <a:ea typeface="Calibri"/>
              <a:cs typeface="Calibri"/>
              <a:sym typeface="Calibri"/>
            </a:endParaRPr>
          </a:p>
          <a:p>
            <a:pPr indent="457200">
              <a:spcBef>
                <a:spcPts val="1600"/>
              </a:spcBef>
              <a:buNone/>
            </a:pPr>
            <a:r>
              <a:rPr lang="en" sz="2200" b="1" dirty="0">
                <a:solidFill>
                  <a:schemeClr val="accent6">
                    <a:lumMod val="75000"/>
                  </a:schemeClr>
                </a:solidFill>
                <a:latin typeface="Calibri"/>
                <a:ea typeface="Calibri"/>
                <a:cs typeface="Calibri"/>
                <a:sym typeface="Calibri"/>
              </a:rPr>
              <a:t>A single string URN to uniquely identify a data/information source</a:t>
            </a:r>
            <a:endParaRPr sz="2200" b="1" dirty="0">
              <a:solidFill>
                <a:schemeClr val="accent6">
                  <a:lumMod val="75000"/>
                </a:schemeClr>
              </a:solidFill>
              <a:latin typeface="Calibri"/>
              <a:ea typeface="Calibri"/>
              <a:cs typeface="Calibri"/>
              <a:sym typeface="Calibri"/>
            </a:endParaRPr>
          </a:p>
          <a:p>
            <a:pPr indent="0">
              <a:spcBef>
                <a:spcPts val="1600"/>
              </a:spcBef>
              <a:buNone/>
            </a:pPr>
            <a:r>
              <a:rPr lang="en" sz="2200" dirty="0">
                <a:latin typeface="Calibri"/>
                <a:ea typeface="Calibri"/>
                <a:cs typeface="Calibri"/>
                <a:sym typeface="Calibri"/>
              </a:rPr>
              <a:t>An alternative to current FDSN identifiers: Network, Station, Location, Channel codes</a:t>
            </a:r>
            <a:endParaRPr sz="2200" dirty="0">
              <a:solidFill>
                <a:srgbClr val="FFFFFF"/>
              </a:solidFill>
              <a:latin typeface="Calibri"/>
              <a:ea typeface="Calibri"/>
              <a:cs typeface="Calibri"/>
              <a:sym typeface="Calibri"/>
            </a:endParaRPr>
          </a:p>
          <a:p>
            <a:pPr marL="0" indent="0">
              <a:spcBef>
                <a:spcPts val="1600"/>
              </a:spcBef>
              <a:buNone/>
            </a:pPr>
            <a:endParaRPr sz="2400" dirty="0">
              <a:latin typeface="Calibri"/>
              <a:ea typeface="Calibri"/>
              <a:cs typeface="Calibri"/>
              <a:sym typeface="Calibri"/>
            </a:endParaRPr>
          </a:p>
          <a:p>
            <a:pPr indent="0">
              <a:spcBef>
                <a:spcPts val="1600"/>
              </a:spcBef>
              <a:spcAft>
                <a:spcPts val="1600"/>
              </a:spcAft>
              <a:buNone/>
            </a:pPr>
            <a:endParaRPr sz="24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70842AC7-04CD-FF42-A636-6D48EE9AFDD9}"/>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92146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643625"/>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The drivers for a URN scheme</a:t>
            </a:r>
            <a:endParaRPr dirty="0"/>
          </a:p>
        </p:txBody>
      </p:sp>
      <p:sp>
        <p:nvSpPr>
          <p:cNvPr id="73" name="Google Shape;73;p15"/>
          <p:cNvSpPr txBox="1">
            <a:spLocks noGrp="1"/>
          </p:cNvSpPr>
          <p:nvPr>
            <p:ph type="body" idx="1"/>
          </p:nvPr>
        </p:nvSpPr>
        <p:spPr>
          <a:xfrm>
            <a:off x="311700" y="2009725"/>
            <a:ext cx="8520600" cy="3918300"/>
          </a:xfrm>
          <a:prstGeom prst="rect">
            <a:avLst/>
          </a:prstGeom>
        </p:spPr>
        <p:txBody>
          <a:bodyPr spcFirstLastPara="1" vert="horz" wrap="square" lIns="91425" tIns="91425" rIns="91425" bIns="91425" numCol="1" anchor="t" anchorCtr="0" compatLnSpc="1">
            <a:prstTxWarp prst="textNoShape">
              <a:avLst/>
            </a:prstTxWarp>
            <a:noAutofit/>
          </a:bodyPr>
          <a:lstStyle/>
          <a:p>
            <a:pPr indent="-381000">
              <a:buSzPts val="2400"/>
              <a:buFont typeface="Calibri"/>
              <a:buChar char="●"/>
            </a:pPr>
            <a:r>
              <a:rPr lang="en" sz="2400" b="1" dirty="0">
                <a:latin typeface="Calibri"/>
                <a:ea typeface="Calibri"/>
                <a:cs typeface="Calibri"/>
                <a:sym typeface="Calibri"/>
              </a:rPr>
              <a:t>Next Generation Format requirement</a:t>
            </a:r>
            <a:endParaRPr sz="2400" b="1" dirty="0">
              <a:latin typeface="Calibri"/>
              <a:ea typeface="Calibri"/>
              <a:cs typeface="Calibri"/>
              <a:sym typeface="Calibri"/>
            </a:endParaRPr>
          </a:p>
          <a:p>
            <a:pPr lvl="1" indent="-342900">
              <a:spcBef>
                <a:spcPts val="0"/>
              </a:spcBef>
              <a:buSzPts val="1800"/>
              <a:buFont typeface="Calibri"/>
              <a:buChar char="○"/>
            </a:pPr>
            <a:r>
              <a:rPr lang="en" sz="1800" dirty="0">
                <a:latin typeface="Calibri"/>
                <a:ea typeface="Calibri"/>
                <a:cs typeface="Calibri"/>
                <a:sym typeface="Calibri"/>
              </a:rPr>
              <a:t>Working Group II requirements for a Next Generation Format stipulate a URN to identify the data source</a:t>
            </a:r>
            <a:endParaRPr sz="1800" dirty="0">
              <a:latin typeface="Calibri"/>
              <a:ea typeface="Calibri"/>
              <a:cs typeface="Calibri"/>
              <a:sym typeface="Calibri"/>
            </a:endParaRPr>
          </a:p>
          <a:p>
            <a:pPr indent="0">
              <a:spcBef>
                <a:spcPts val="1600"/>
              </a:spcBef>
              <a:buNone/>
            </a:pPr>
            <a:endParaRPr dirty="0">
              <a:latin typeface="Calibri"/>
              <a:ea typeface="Calibri"/>
              <a:cs typeface="Calibri"/>
              <a:sym typeface="Calibri"/>
            </a:endParaRPr>
          </a:p>
          <a:p>
            <a:pPr indent="-381000">
              <a:spcBef>
                <a:spcPts val="1600"/>
              </a:spcBef>
              <a:buSzPts val="2400"/>
              <a:buFont typeface="Calibri"/>
              <a:buChar char="●"/>
            </a:pPr>
            <a:r>
              <a:rPr lang="en" sz="2400" b="1" dirty="0" err="1">
                <a:latin typeface="Calibri"/>
                <a:ea typeface="Calibri"/>
                <a:cs typeface="Calibri"/>
                <a:sym typeface="Calibri"/>
              </a:rPr>
              <a:t>StationXML</a:t>
            </a:r>
            <a:r>
              <a:rPr lang="en" sz="2400" b="1" dirty="0">
                <a:latin typeface="Calibri"/>
                <a:ea typeface="Calibri"/>
                <a:cs typeface="Calibri"/>
                <a:sym typeface="Calibri"/>
              </a:rPr>
              <a:t> </a:t>
            </a:r>
            <a:r>
              <a:rPr lang="en" sz="2400" b="1" i="1" dirty="0" err="1">
                <a:latin typeface="Calibri"/>
                <a:ea typeface="Calibri"/>
                <a:cs typeface="Calibri"/>
                <a:sym typeface="Calibri"/>
              </a:rPr>
              <a:t>sourceID</a:t>
            </a:r>
            <a:endParaRPr sz="2400" b="1" dirty="0">
              <a:latin typeface="Calibri"/>
              <a:ea typeface="Calibri"/>
              <a:cs typeface="Calibri"/>
              <a:sym typeface="Calibri"/>
            </a:endParaRPr>
          </a:p>
          <a:p>
            <a:pPr lvl="1" indent="-342900">
              <a:spcBef>
                <a:spcPts val="0"/>
              </a:spcBef>
              <a:buSzPts val="1800"/>
              <a:buFont typeface="Calibri"/>
              <a:buChar char="○"/>
            </a:pPr>
            <a:r>
              <a:rPr lang="en" sz="1800" dirty="0">
                <a:latin typeface="Calibri"/>
                <a:ea typeface="Calibri"/>
                <a:cs typeface="Calibri"/>
                <a:sym typeface="Calibri"/>
              </a:rPr>
              <a:t>Version 1.1  contains a </a:t>
            </a:r>
            <a:r>
              <a:rPr lang="en" sz="1800" i="1" dirty="0" err="1">
                <a:latin typeface="Calibri"/>
                <a:ea typeface="Calibri"/>
                <a:cs typeface="Calibri"/>
                <a:sym typeface="Calibri"/>
              </a:rPr>
              <a:t>sourceID</a:t>
            </a:r>
            <a:r>
              <a:rPr lang="en" sz="1800" dirty="0">
                <a:latin typeface="Calibri"/>
                <a:ea typeface="Calibri"/>
                <a:cs typeface="Calibri"/>
                <a:sym typeface="Calibri"/>
              </a:rPr>
              <a:t> attribute for </a:t>
            </a:r>
            <a:r>
              <a:rPr lang="en" sz="1800" u="sng" dirty="0">
                <a:latin typeface="Calibri"/>
                <a:ea typeface="Calibri"/>
                <a:cs typeface="Calibri"/>
                <a:sym typeface="Calibri"/>
              </a:rPr>
              <a:t>network</a:t>
            </a:r>
            <a:r>
              <a:rPr lang="en" sz="1800" dirty="0">
                <a:latin typeface="Calibri"/>
                <a:ea typeface="Calibri"/>
                <a:cs typeface="Calibri"/>
                <a:sym typeface="Calibri"/>
              </a:rPr>
              <a:t>, </a:t>
            </a:r>
            <a:r>
              <a:rPr lang="en" sz="1800" u="sng" dirty="0">
                <a:latin typeface="Calibri"/>
                <a:ea typeface="Calibri"/>
                <a:cs typeface="Calibri"/>
                <a:sym typeface="Calibri"/>
              </a:rPr>
              <a:t>station</a:t>
            </a:r>
            <a:r>
              <a:rPr lang="en" sz="1800" dirty="0">
                <a:latin typeface="Calibri"/>
                <a:ea typeface="Calibri"/>
                <a:cs typeface="Calibri"/>
                <a:sym typeface="Calibri"/>
              </a:rPr>
              <a:t> and </a:t>
            </a:r>
            <a:r>
              <a:rPr lang="en" sz="1800" u="sng" dirty="0">
                <a:latin typeface="Calibri"/>
                <a:ea typeface="Calibri"/>
                <a:cs typeface="Calibri"/>
                <a:sym typeface="Calibri"/>
              </a:rPr>
              <a:t>channel</a:t>
            </a:r>
            <a:endParaRPr sz="1800" u="sng" dirty="0">
              <a:latin typeface="Calibri"/>
              <a:ea typeface="Calibri"/>
              <a:cs typeface="Calibri"/>
              <a:sym typeface="Calibri"/>
            </a:endParaRPr>
          </a:p>
          <a:p>
            <a:pPr indent="0">
              <a:spcBef>
                <a:spcPts val="1600"/>
              </a:spcBef>
              <a:buNone/>
            </a:pPr>
            <a:endParaRPr dirty="0">
              <a:latin typeface="Calibri"/>
              <a:ea typeface="Calibri"/>
              <a:cs typeface="Calibri"/>
              <a:sym typeface="Calibri"/>
            </a:endParaRPr>
          </a:p>
          <a:p>
            <a:pPr indent="-381000">
              <a:spcBef>
                <a:spcPts val="1600"/>
              </a:spcBef>
              <a:buSzPts val="2400"/>
              <a:buFont typeface="Calibri"/>
              <a:buChar char="●"/>
            </a:pPr>
            <a:r>
              <a:rPr lang="en" sz="2400" dirty="0">
                <a:latin typeface="Calibri"/>
                <a:ea typeface="Calibri"/>
                <a:cs typeface="Calibri"/>
                <a:sym typeface="Calibri"/>
              </a:rPr>
              <a:t>Less important, common combinations for filenames, etc.</a:t>
            </a:r>
            <a:endParaRPr sz="24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735C9111-9C0E-F14C-8059-2BC3A324E511}"/>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549458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Goals of our proposal</a:t>
            </a:r>
            <a:endParaRPr dirty="0"/>
          </a:p>
        </p:txBody>
      </p:sp>
      <p:sp>
        <p:nvSpPr>
          <p:cNvPr id="80" name="Google Shape;80;p16"/>
          <p:cNvSpPr txBox="1">
            <a:spLocks noGrp="1"/>
          </p:cNvSpPr>
          <p:nvPr>
            <p:ph type="body" idx="1"/>
          </p:nvPr>
        </p:nvSpPr>
        <p:spPr>
          <a:xfrm>
            <a:off x="311700" y="1720800"/>
            <a:ext cx="8520600" cy="3416400"/>
          </a:xfrm>
          <a:prstGeom prst="rect">
            <a:avLst/>
          </a:prstGeom>
        </p:spPr>
        <p:txBody>
          <a:bodyPr spcFirstLastPara="1" vert="horz" wrap="square" lIns="91425" tIns="91425" rIns="91425" bIns="91425" numCol="1" anchor="t" anchorCtr="0" compatLnSpc="1">
            <a:prstTxWarp prst="textNoShape">
              <a:avLst/>
            </a:prstTxWarp>
            <a:noAutofit/>
          </a:bodyPr>
          <a:lstStyle/>
          <a:p>
            <a:pPr indent="-381000">
              <a:lnSpc>
                <a:spcPct val="150000"/>
              </a:lnSpc>
              <a:buSzPts val="2400"/>
              <a:buFont typeface="Calibri"/>
              <a:buChar char="●"/>
            </a:pPr>
            <a:r>
              <a:rPr lang="en" sz="2400" dirty="0">
                <a:latin typeface="Calibri"/>
                <a:ea typeface="Calibri"/>
                <a:cs typeface="Calibri"/>
                <a:sym typeface="Calibri"/>
              </a:rPr>
              <a:t>Incorporate SEED codes</a:t>
            </a:r>
            <a:endParaRPr sz="2400" dirty="0">
              <a:latin typeface="Calibri"/>
              <a:ea typeface="Calibri"/>
              <a:cs typeface="Calibri"/>
              <a:sym typeface="Calibri"/>
            </a:endParaRPr>
          </a:p>
          <a:p>
            <a:pPr lvl="1" indent="-342900">
              <a:lnSpc>
                <a:spcPct val="150000"/>
              </a:lnSpc>
              <a:spcBef>
                <a:spcPts val="0"/>
              </a:spcBef>
              <a:buSzPts val="1800"/>
              <a:buFont typeface="Calibri"/>
              <a:buChar char="○"/>
            </a:pPr>
            <a:r>
              <a:rPr lang="en" sz="1800" dirty="0">
                <a:latin typeface="Calibri"/>
                <a:ea typeface="Calibri"/>
                <a:cs typeface="Calibri"/>
                <a:sym typeface="Calibri"/>
              </a:rPr>
              <a:t>Allow trivial mapping, forward and backward (when possible)</a:t>
            </a:r>
            <a:endParaRPr dirty="0">
              <a:latin typeface="Calibri"/>
              <a:ea typeface="Calibri"/>
              <a:cs typeface="Calibri"/>
              <a:sym typeface="Calibri"/>
            </a:endParaRPr>
          </a:p>
          <a:p>
            <a:pPr indent="-381000">
              <a:lnSpc>
                <a:spcPct val="200000"/>
              </a:lnSpc>
              <a:buSzPts val="2400"/>
              <a:buFont typeface="Calibri"/>
              <a:buChar char="●"/>
            </a:pPr>
            <a:r>
              <a:rPr lang="en" sz="2400" dirty="0">
                <a:latin typeface="Calibri"/>
                <a:ea typeface="Calibri"/>
                <a:cs typeface="Calibri"/>
                <a:sym typeface="Calibri"/>
              </a:rPr>
              <a:t>Allow for significant expansion of </a:t>
            </a:r>
            <a:r>
              <a:rPr lang="en" sz="2400" b="1" dirty="0">
                <a:latin typeface="Calibri"/>
                <a:ea typeface="Calibri"/>
                <a:cs typeface="Calibri"/>
                <a:sym typeface="Calibri"/>
              </a:rPr>
              <a:t>all</a:t>
            </a:r>
            <a:r>
              <a:rPr lang="en" sz="2400" dirty="0">
                <a:latin typeface="Calibri"/>
                <a:ea typeface="Calibri"/>
                <a:cs typeface="Calibri"/>
                <a:sym typeface="Calibri"/>
              </a:rPr>
              <a:t> codes</a:t>
            </a:r>
            <a:endParaRPr dirty="0">
              <a:latin typeface="Calibri"/>
              <a:ea typeface="Calibri"/>
              <a:cs typeface="Calibri"/>
              <a:sym typeface="Calibri"/>
            </a:endParaRPr>
          </a:p>
          <a:p>
            <a:pPr indent="-381000">
              <a:lnSpc>
                <a:spcPct val="200000"/>
              </a:lnSpc>
              <a:buSzPts val="2400"/>
              <a:buFont typeface="Calibri"/>
              <a:buChar char="●"/>
            </a:pPr>
            <a:r>
              <a:rPr lang="en" sz="2400" dirty="0">
                <a:latin typeface="Calibri"/>
                <a:ea typeface="Calibri"/>
                <a:cs typeface="Calibri"/>
                <a:sym typeface="Calibri"/>
              </a:rPr>
              <a:t>Focused on the form of the identifier</a:t>
            </a:r>
            <a:endParaRPr sz="2400" dirty="0">
              <a:latin typeface="Calibri"/>
              <a:ea typeface="Calibri"/>
              <a:cs typeface="Calibri"/>
              <a:sym typeface="Calibri"/>
            </a:endParaRPr>
          </a:p>
          <a:p>
            <a:pPr indent="-381000">
              <a:lnSpc>
                <a:spcPct val="200000"/>
              </a:lnSpc>
              <a:buSzPts val="2400"/>
              <a:buFont typeface="Calibri"/>
              <a:buChar char="●"/>
            </a:pPr>
            <a:r>
              <a:rPr lang="en" sz="2400" dirty="0">
                <a:latin typeface="Calibri"/>
                <a:ea typeface="Calibri"/>
                <a:cs typeface="Calibri"/>
                <a:sym typeface="Calibri"/>
              </a:rPr>
              <a:t>Make a logical first step, leave room for future steps</a:t>
            </a:r>
            <a:endParaRPr sz="24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9C00C9D3-6659-6041-805A-633A4ADC1270}"/>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44894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727624"/>
            <a:ext cx="8520600" cy="746845"/>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XFDSN URN scheme</a:t>
            </a:r>
            <a:endParaRPr dirty="0"/>
          </a:p>
        </p:txBody>
      </p:sp>
      <p:sp>
        <p:nvSpPr>
          <p:cNvPr id="87" name="Google Shape;87;p17"/>
          <p:cNvSpPr txBox="1">
            <a:spLocks noGrp="1"/>
          </p:cNvSpPr>
          <p:nvPr>
            <p:ph type="body" idx="1"/>
          </p:nvPr>
        </p:nvSpPr>
        <p:spPr>
          <a:xfrm>
            <a:off x="311700" y="2009725"/>
            <a:ext cx="8520600" cy="38343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lnSpc>
                <a:spcPct val="115000"/>
              </a:lnSpc>
              <a:spcBef>
                <a:spcPts val="1600"/>
              </a:spcBef>
              <a:buNone/>
            </a:pPr>
            <a:r>
              <a:rPr lang="en" sz="2400" b="1" dirty="0" err="1">
                <a:solidFill>
                  <a:schemeClr val="accent6">
                    <a:lumMod val="75000"/>
                  </a:schemeClr>
                </a:solidFill>
                <a:latin typeface="Calibri"/>
                <a:ea typeface="Calibri"/>
                <a:cs typeface="Calibri"/>
                <a:sym typeface="Calibri"/>
              </a:rPr>
              <a:t>XFDSN:Network_Station_Location_Band_Source_Position</a:t>
            </a:r>
            <a:endParaRPr sz="2400" b="1" dirty="0">
              <a:solidFill>
                <a:schemeClr val="accent6">
                  <a:lumMod val="75000"/>
                </a:schemeClr>
              </a:solidFill>
              <a:latin typeface="Calibri"/>
              <a:ea typeface="Calibri"/>
              <a:cs typeface="Calibri"/>
              <a:sym typeface="Calibri"/>
            </a:endParaRPr>
          </a:p>
          <a:p>
            <a:pPr marL="0" indent="0">
              <a:lnSpc>
                <a:spcPct val="115000"/>
              </a:lnSpc>
              <a:spcBef>
                <a:spcPts val="1600"/>
              </a:spcBef>
              <a:buNone/>
            </a:pPr>
            <a:r>
              <a:rPr lang="en" sz="2000" b="1" dirty="0">
                <a:latin typeface="Calibri"/>
                <a:ea typeface="Calibri"/>
                <a:cs typeface="Calibri"/>
                <a:sym typeface="Calibri"/>
              </a:rPr>
              <a:t>XFDSN</a:t>
            </a:r>
            <a:r>
              <a:rPr lang="en" sz="2000" dirty="0">
                <a:latin typeface="Calibri"/>
                <a:ea typeface="Calibri"/>
                <a:cs typeface="Calibri"/>
                <a:sym typeface="Calibri"/>
              </a:rPr>
              <a:t> = a “namespace” for this identifier scheme, room for more</a:t>
            </a:r>
            <a:endParaRPr sz="2000" dirty="0">
              <a:latin typeface="Calibri"/>
              <a:ea typeface="Calibri"/>
              <a:cs typeface="Calibri"/>
              <a:sym typeface="Calibri"/>
            </a:endParaRPr>
          </a:p>
          <a:p>
            <a:pPr marL="0" indent="0">
              <a:lnSpc>
                <a:spcPct val="115000"/>
              </a:lnSpc>
              <a:spcBef>
                <a:spcPts val="1600"/>
              </a:spcBef>
              <a:buNone/>
            </a:pPr>
            <a:r>
              <a:rPr lang="en" sz="2000" dirty="0">
                <a:latin typeface="Calibri"/>
                <a:ea typeface="Calibri"/>
                <a:cs typeface="Calibri"/>
                <a:sym typeface="Calibri"/>
              </a:rPr>
              <a:t>Channel = </a:t>
            </a:r>
            <a:r>
              <a:rPr lang="en" sz="2000" b="1" dirty="0" err="1">
                <a:latin typeface="Calibri"/>
                <a:ea typeface="Calibri"/>
                <a:cs typeface="Calibri"/>
                <a:sym typeface="Calibri"/>
              </a:rPr>
              <a:t>Band_Source_Position</a:t>
            </a:r>
            <a:r>
              <a:rPr lang="en" sz="2000" dirty="0">
                <a:latin typeface="Calibri"/>
                <a:ea typeface="Calibri"/>
                <a:cs typeface="Calibri"/>
                <a:sym typeface="Calibri"/>
              </a:rPr>
              <a:t> (aka Band, Instrument, Orientation)</a:t>
            </a:r>
            <a:endParaRPr sz="2000" dirty="0">
              <a:latin typeface="Calibri"/>
              <a:ea typeface="Calibri"/>
              <a:cs typeface="Calibri"/>
              <a:sym typeface="Calibri"/>
            </a:endParaRPr>
          </a:p>
          <a:p>
            <a:pPr marL="0" indent="0">
              <a:lnSpc>
                <a:spcPct val="115000"/>
              </a:lnSpc>
              <a:spcBef>
                <a:spcPts val="1600"/>
              </a:spcBef>
              <a:buNone/>
            </a:pPr>
            <a:endParaRPr sz="2000" dirty="0">
              <a:latin typeface="Calibri"/>
              <a:ea typeface="Calibri"/>
              <a:cs typeface="Calibri"/>
              <a:sym typeface="Calibri"/>
            </a:endParaRPr>
          </a:p>
          <a:p>
            <a:pPr marL="0" indent="0">
              <a:lnSpc>
                <a:spcPct val="115000"/>
              </a:lnSpc>
              <a:spcBef>
                <a:spcPts val="1600"/>
              </a:spcBef>
              <a:buNone/>
            </a:pPr>
            <a:r>
              <a:rPr lang="en" sz="2000" dirty="0">
                <a:latin typeface="Calibri"/>
                <a:ea typeface="Calibri"/>
                <a:cs typeface="Calibri"/>
                <a:sym typeface="Calibri"/>
              </a:rPr>
              <a:t>For example:</a:t>
            </a:r>
            <a:endParaRPr sz="2000" dirty="0">
              <a:solidFill>
                <a:schemeClr val="accent6">
                  <a:lumMod val="75000"/>
                </a:schemeClr>
              </a:solidFill>
              <a:latin typeface="Calibri"/>
              <a:ea typeface="Calibri"/>
              <a:cs typeface="Calibri"/>
              <a:sym typeface="Calibri"/>
            </a:endParaRPr>
          </a:p>
          <a:p>
            <a:pPr marL="0" indent="0">
              <a:lnSpc>
                <a:spcPct val="115000"/>
              </a:lnSpc>
              <a:spcBef>
                <a:spcPts val="1600"/>
              </a:spcBef>
              <a:spcAft>
                <a:spcPts val="1600"/>
              </a:spcAft>
              <a:buNone/>
            </a:pPr>
            <a:r>
              <a:rPr lang="en" sz="2000" b="1" dirty="0">
                <a:solidFill>
                  <a:schemeClr val="accent6">
                    <a:lumMod val="75000"/>
                  </a:schemeClr>
                </a:solidFill>
                <a:latin typeface="Calibri"/>
                <a:ea typeface="Calibri"/>
                <a:cs typeface="Calibri"/>
                <a:sym typeface="Calibri"/>
              </a:rPr>
              <a:t>XFDSN:IU_COLA_00_B_H_Z</a:t>
            </a:r>
            <a:endParaRPr sz="2000" b="1" dirty="0">
              <a:solidFill>
                <a:schemeClr val="accent6">
                  <a:lumMod val="75000"/>
                </a:schemeClr>
              </a:solidFill>
              <a:latin typeface="Calibri"/>
              <a:ea typeface="Calibri"/>
              <a:cs typeface="Calibri"/>
              <a:sym typeface="Calibri"/>
            </a:endParaRPr>
          </a:p>
        </p:txBody>
      </p:sp>
      <p:sp>
        <p:nvSpPr>
          <p:cNvPr id="5" name="Google Shape;88;p17">
            <a:extLst>
              <a:ext uri="{FF2B5EF4-FFF2-40B4-BE49-F238E27FC236}">
                <a16:creationId xmlns:a16="http://schemas.microsoft.com/office/drawing/2014/main" id="{59354AA8-6FFA-CC41-8480-86E0A5AD7862}"/>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775826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Motivation for expansion of codes</a:t>
            </a:r>
            <a:endParaRPr dirty="0"/>
          </a:p>
        </p:txBody>
      </p:sp>
      <p:sp>
        <p:nvSpPr>
          <p:cNvPr id="94" name="Google Shape;94;p18"/>
          <p:cNvSpPr txBox="1">
            <a:spLocks noGrp="1"/>
          </p:cNvSpPr>
          <p:nvPr>
            <p:ph type="body" idx="1"/>
          </p:nvPr>
        </p:nvSpPr>
        <p:spPr>
          <a:xfrm>
            <a:off x="311700" y="1678254"/>
            <a:ext cx="8752290" cy="4688255"/>
          </a:xfrm>
          <a:prstGeom prst="rect">
            <a:avLst/>
          </a:prstGeom>
        </p:spPr>
        <p:txBody>
          <a:bodyPr spcFirstLastPara="1" vert="horz" wrap="square" lIns="91425" tIns="91425" rIns="91425" bIns="91425" numCol="1" anchor="t" anchorCtr="0" compatLnSpc="1">
            <a:prstTxWarp prst="textNoShape">
              <a:avLst/>
            </a:prstTxWarp>
            <a:noAutofit/>
          </a:bodyPr>
          <a:lstStyle/>
          <a:p>
            <a:pPr>
              <a:lnSpc>
                <a:spcPct val="115000"/>
              </a:lnSpc>
              <a:buClr>
                <a:schemeClr val="accent3"/>
              </a:buClr>
              <a:buFont typeface="Calibri"/>
              <a:buChar char="●"/>
            </a:pPr>
            <a:r>
              <a:rPr lang="en" sz="2200" b="1" dirty="0">
                <a:solidFill>
                  <a:schemeClr val="accent6">
                    <a:lumMod val="75000"/>
                  </a:schemeClr>
                </a:solidFill>
                <a:latin typeface="Calibri"/>
                <a:ea typeface="Calibri"/>
                <a:cs typeface="Calibri"/>
                <a:sym typeface="Calibri"/>
              </a:rPr>
              <a:t>Network codes can be unique, temporary network scheme is a kludge</a:t>
            </a:r>
            <a:r>
              <a:rPr lang="en" sz="2200" dirty="0">
                <a:solidFill>
                  <a:schemeClr val="accent6">
                    <a:lumMod val="75000"/>
                  </a:schemeClr>
                </a:solidFill>
                <a:latin typeface="Calibri"/>
                <a:ea typeface="Calibri"/>
                <a:cs typeface="Calibri"/>
                <a:sym typeface="Calibri"/>
              </a:rPr>
              <a:t> </a:t>
            </a:r>
            <a:endParaRPr sz="2200" dirty="0">
              <a:solidFill>
                <a:schemeClr val="accent6">
                  <a:lumMod val="75000"/>
                </a:schemeClr>
              </a:solidFill>
              <a:latin typeface="Calibri"/>
              <a:ea typeface="Calibri"/>
              <a:cs typeface="Calibri"/>
              <a:sym typeface="Calibri"/>
            </a:endParaRPr>
          </a:p>
          <a:p>
            <a:pPr lvl="1" indent="-342900">
              <a:lnSpc>
                <a:spcPct val="115000"/>
              </a:lnSpc>
              <a:spcBef>
                <a:spcPts val="0"/>
              </a:spcBef>
              <a:buClr>
                <a:schemeClr val="accent3"/>
              </a:buClr>
              <a:buSzPts val="1800"/>
              <a:buFont typeface="Calibri"/>
              <a:buChar char="○"/>
            </a:pPr>
            <a:r>
              <a:rPr lang="en" sz="1800" dirty="0">
                <a:latin typeface="Calibri"/>
                <a:ea typeface="Calibri"/>
                <a:cs typeface="Calibri"/>
                <a:sym typeface="Calibri"/>
              </a:rPr>
              <a:t>Reusing codes is anomaly that generates confusion and errors</a:t>
            </a:r>
            <a:endParaRPr sz="1800" dirty="0">
              <a:latin typeface="Calibri"/>
              <a:ea typeface="Calibri"/>
              <a:cs typeface="Calibri"/>
              <a:sym typeface="Calibri"/>
            </a:endParaRPr>
          </a:p>
          <a:p>
            <a:pPr lvl="1" indent="-342900">
              <a:lnSpc>
                <a:spcPct val="115000"/>
              </a:lnSpc>
              <a:spcBef>
                <a:spcPts val="0"/>
              </a:spcBef>
              <a:buSzPts val="1800"/>
              <a:buFont typeface="Calibri"/>
              <a:buChar char="○"/>
            </a:pPr>
            <a:r>
              <a:rPr lang="en" sz="1800" dirty="0">
                <a:latin typeface="Calibri"/>
                <a:ea typeface="Calibri"/>
                <a:cs typeface="Calibri"/>
                <a:sym typeface="Calibri"/>
              </a:rPr>
              <a:t>Semantically meaningless</a:t>
            </a:r>
            <a:endParaRPr dirty="0">
              <a:latin typeface="Calibri"/>
              <a:ea typeface="Calibri"/>
              <a:cs typeface="Calibri"/>
              <a:sym typeface="Calibri"/>
            </a:endParaRPr>
          </a:p>
          <a:p>
            <a:pPr>
              <a:lnSpc>
                <a:spcPct val="114000"/>
              </a:lnSpc>
              <a:spcBef>
                <a:spcPts val="1600"/>
              </a:spcBef>
              <a:buClr>
                <a:srgbClr val="FFFFFF"/>
              </a:buClr>
              <a:buFont typeface="Calibri"/>
              <a:buChar char="●"/>
            </a:pPr>
            <a:r>
              <a:rPr lang="en" sz="2200" b="1" dirty="0">
                <a:solidFill>
                  <a:schemeClr val="accent6">
                    <a:lumMod val="75000"/>
                  </a:schemeClr>
                </a:solidFill>
                <a:latin typeface="Calibri"/>
                <a:ea typeface="Calibri"/>
                <a:cs typeface="Calibri"/>
                <a:sym typeface="Calibri"/>
              </a:rPr>
              <a:t>More instruments/sensors</a:t>
            </a:r>
            <a:endParaRPr sz="2200" b="1" dirty="0">
              <a:solidFill>
                <a:schemeClr val="accent6">
                  <a:lumMod val="75000"/>
                </a:schemeClr>
              </a:solidFill>
              <a:latin typeface="Calibri"/>
              <a:ea typeface="Calibri"/>
              <a:cs typeface="Calibri"/>
              <a:sym typeface="Calibri"/>
            </a:endParaRPr>
          </a:p>
          <a:p>
            <a:pPr lvl="1" indent="-342900">
              <a:lnSpc>
                <a:spcPct val="115000"/>
              </a:lnSpc>
              <a:spcBef>
                <a:spcPts val="0"/>
              </a:spcBef>
              <a:buSzPts val="1800"/>
              <a:buFont typeface="Calibri"/>
              <a:buChar char="○"/>
            </a:pPr>
            <a:r>
              <a:rPr lang="en" sz="1800" dirty="0">
                <a:latin typeface="Calibri"/>
                <a:ea typeface="Calibri"/>
                <a:cs typeface="Calibri"/>
                <a:sym typeface="Calibri"/>
              </a:rPr>
              <a:t>Current scheme with a single letter is already allocated (for capital letters)</a:t>
            </a:r>
            <a:endParaRPr sz="1800" dirty="0">
              <a:latin typeface="Calibri"/>
              <a:ea typeface="Calibri"/>
              <a:cs typeface="Calibri"/>
              <a:sym typeface="Calibri"/>
            </a:endParaRPr>
          </a:p>
          <a:p>
            <a:pPr lvl="1" indent="-342900">
              <a:lnSpc>
                <a:spcPct val="115000"/>
              </a:lnSpc>
              <a:spcBef>
                <a:spcPts val="0"/>
              </a:spcBef>
              <a:buSzPts val="1800"/>
              <a:buFont typeface="Calibri"/>
              <a:buChar char="○"/>
            </a:pPr>
            <a:r>
              <a:rPr lang="en" sz="1800" dirty="0">
                <a:latin typeface="Calibri"/>
                <a:ea typeface="Calibri"/>
                <a:cs typeface="Calibri"/>
                <a:sym typeface="Calibri"/>
              </a:rPr>
              <a:t>Need clarity on:</a:t>
            </a:r>
            <a:endParaRPr sz="1800" dirty="0">
              <a:latin typeface="Calibri"/>
              <a:ea typeface="Calibri"/>
              <a:cs typeface="Calibri"/>
              <a:sym typeface="Calibri"/>
            </a:endParaRPr>
          </a:p>
          <a:p>
            <a:pPr lvl="2" indent="-342900">
              <a:lnSpc>
                <a:spcPct val="115000"/>
              </a:lnSpc>
              <a:spcBef>
                <a:spcPts val="0"/>
              </a:spcBef>
              <a:buSzPts val="1800"/>
              <a:buFont typeface="Calibri"/>
              <a:buChar char="■"/>
            </a:pPr>
            <a:r>
              <a:rPr lang="en" sz="1800" dirty="0">
                <a:latin typeface="Calibri"/>
                <a:ea typeface="Calibri"/>
                <a:cs typeface="Calibri"/>
                <a:sym typeface="Calibri"/>
              </a:rPr>
              <a:t>Synthetic data</a:t>
            </a:r>
            <a:endParaRPr sz="1800" dirty="0">
              <a:latin typeface="Calibri"/>
              <a:ea typeface="Calibri"/>
              <a:cs typeface="Calibri"/>
              <a:sym typeface="Calibri"/>
            </a:endParaRPr>
          </a:p>
          <a:p>
            <a:pPr lvl="2" indent="-342900">
              <a:lnSpc>
                <a:spcPct val="115000"/>
              </a:lnSpc>
              <a:spcBef>
                <a:spcPts val="0"/>
              </a:spcBef>
              <a:buSzPts val="1800"/>
              <a:buFont typeface="Calibri"/>
              <a:buChar char="■"/>
            </a:pPr>
            <a:r>
              <a:rPr lang="en" sz="1800" dirty="0">
                <a:latin typeface="Calibri"/>
                <a:ea typeface="Calibri"/>
                <a:cs typeface="Calibri"/>
                <a:sym typeface="Calibri"/>
              </a:rPr>
              <a:t>Derived data</a:t>
            </a:r>
            <a:endParaRPr sz="1800" dirty="0">
              <a:latin typeface="Calibri"/>
              <a:ea typeface="Calibri"/>
              <a:cs typeface="Calibri"/>
              <a:sym typeface="Calibri"/>
            </a:endParaRPr>
          </a:p>
          <a:p>
            <a:pPr lvl="2" indent="-342900">
              <a:lnSpc>
                <a:spcPct val="115000"/>
              </a:lnSpc>
              <a:spcBef>
                <a:spcPts val="0"/>
              </a:spcBef>
              <a:buSzPts val="1800"/>
              <a:buFont typeface="Calibri"/>
              <a:buChar char="■"/>
            </a:pPr>
            <a:r>
              <a:rPr lang="en" sz="1800" dirty="0">
                <a:latin typeface="Calibri"/>
                <a:ea typeface="Calibri"/>
                <a:cs typeface="Calibri"/>
                <a:sym typeface="Calibri"/>
              </a:rPr>
              <a:t>State of health and operational measurements</a:t>
            </a:r>
            <a:endParaRPr sz="1800" dirty="0">
              <a:latin typeface="Calibri"/>
              <a:ea typeface="Calibri"/>
              <a:cs typeface="Calibri"/>
              <a:sym typeface="Calibri"/>
            </a:endParaRPr>
          </a:p>
          <a:p>
            <a:pPr>
              <a:spcBef>
                <a:spcPts val="1600"/>
              </a:spcBef>
              <a:buClr>
                <a:srgbClr val="FFFFFF"/>
              </a:buClr>
              <a:buFont typeface="Calibri"/>
              <a:buChar char="●"/>
            </a:pPr>
            <a:r>
              <a:rPr lang="en" sz="2200" b="1" dirty="0">
                <a:solidFill>
                  <a:schemeClr val="accent6">
                    <a:lumMod val="75000"/>
                  </a:schemeClr>
                </a:solidFill>
                <a:latin typeface="Calibri"/>
                <a:ea typeface="Calibri"/>
                <a:cs typeface="Calibri"/>
                <a:sym typeface="Calibri"/>
              </a:rPr>
              <a:t>Large N in a sensible way</a:t>
            </a:r>
          </a:p>
          <a:p>
            <a:pPr lvl="1">
              <a:lnSpc>
                <a:spcPct val="114000"/>
              </a:lnSpc>
              <a:spcAft>
                <a:spcPts val="1600"/>
              </a:spcAft>
              <a:buClr>
                <a:srgbClr val="FFFFFF"/>
              </a:buClr>
            </a:pPr>
            <a:r>
              <a:rPr lang="en" sz="2000" dirty="0">
                <a:ea typeface="Calibri"/>
                <a:cs typeface="Calibri"/>
                <a:sym typeface="Calibri"/>
              </a:rPr>
              <a:t>Current scheme forces use of “</a:t>
            </a:r>
            <a:r>
              <a:rPr lang="en" sz="2000" dirty="0" err="1">
                <a:ea typeface="Calibri"/>
                <a:cs typeface="Calibri"/>
                <a:sym typeface="Calibri"/>
              </a:rPr>
              <a:t>stati</a:t>
            </a:r>
            <a:r>
              <a:rPr lang="en-US" sz="2000" dirty="0">
                <a:ea typeface="Calibri"/>
                <a:cs typeface="Calibri"/>
                <a:sym typeface="Calibri"/>
              </a:rPr>
              <a:t>on</a:t>
            </a:r>
            <a:r>
              <a:rPr lang="en" sz="2000" dirty="0">
                <a:ea typeface="Calibri"/>
                <a:cs typeface="Calibri"/>
                <a:sym typeface="Calibri"/>
              </a:rPr>
              <a:t>s” for what are reasonably nodes of an array, breaking FDSN 1km rule</a:t>
            </a:r>
            <a:endParaRPr sz="1800" dirty="0">
              <a:solidFill>
                <a:schemeClr val="accent6">
                  <a:lumMod val="75000"/>
                </a:schemeClr>
              </a:solidFill>
              <a:latin typeface="Calibri"/>
              <a:ea typeface="Calibri"/>
              <a:cs typeface="Calibri"/>
              <a:sym typeface="Calibri"/>
            </a:endParaRPr>
          </a:p>
        </p:txBody>
      </p:sp>
      <p:sp>
        <p:nvSpPr>
          <p:cNvPr id="5" name="Google Shape;88;p17">
            <a:extLst>
              <a:ext uri="{FF2B5EF4-FFF2-40B4-BE49-F238E27FC236}">
                <a16:creationId xmlns:a16="http://schemas.microsoft.com/office/drawing/2014/main" id="{C77716CE-AFCB-EB49-9E85-25771DDEC181}"/>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850845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Expansion of codes</a:t>
            </a:r>
            <a:endParaRPr dirty="0"/>
          </a:p>
        </p:txBody>
      </p:sp>
      <p:sp>
        <p:nvSpPr>
          <p:cNvPr id="101" name="Google Shape;101;p19"/>
          <p:cNvSpPr txBox="1">
            <a:spLocks noGrp="1"/>
          </p:cNvSpPr>
          <p:nvPr>
            <p:ph type="body" idx="1"/>
          </p:nvPr>
        </p:nvSpPr>
        <p:spPr>
          <a:xfrm>
            <a:off x="311700" y="1437024"/>
            <a:ext cx="8832300" cy="3416400"/>
          </a:xfrm>
          <a:prstGeom prst="rect">
            <a:avLst/>
          </a:prstGeom>
        </p:spPr>
        <p:txBody>
          <a:bodyPr spcFirstLastPara="1" vert="horz" wrap="square" lIns="91425" tIns="91425" rIns="91425" bIns="91425" numCol="1" anchor="t" anchorCtr="0" compatLnSpc="1">
            <a:prstTxWarp prst="textNoShape">
              <a:avLst/>
            </a:prstTxWarp>
            <a:noAutofit/>
          </a:bodyPr>
          <a:lstStyle/>
          <a:p>
            <a:pPr>
              <a:lnSpc>
                <a:spcPct val="200000"/>
              </a:lnSpc>
              <a:buFont typeface="Calibri"/>
              <a:buChar char="●"/>
            </a:pPr>
            <a:r>
              <a:rPr lang="en" sz="2200" dirty="0">
                <a:latin typeface="Calibri"/>
                <a:ea typeface="Calibri"/>
                <a:cs typeface="Calibri"/>
                <a:sym typeface="Calibri"/>
              </a:rPr>
              <a:t>Network code: 2 -&gt; 8 characters</a:t>
            </a:r>
            <a:endParaRPr sz="2200" dirty="0">
              <a:latin typeface="Calibri"/>
              <a:ea typeface="Calibri"/>
              <a:cs typeface="Calibri"/>
              <a:sym typeface="Calibri"/>
            </a:endParaRPr>
          </a:p>
          <a:p>
            <a:pPr>
              <a:lnSpc>
                <a:spcPct val="200000"/>
              </a:lnSpc>
              <a:buClr>
                <a:schemeClr val="accent3"/>
              </a:buClr>
              <a:buFont typeface="Calibri"/>
              <a:buChar char="●"/>
            </a:pPr>
            <a:r>
              <a:rPr lang="en" sz="2200" dirty="0">
                <a:latin typeface="Calibri"/>
                <a:ea typeface="Calibri"/>
                <a:cs typeface="Calibri"/>
                <a:sym typeface="Calibri"/>
              </a:rPr>
              <a:t>Station code: 5 -&gt; 8 characters</a:t>
            </a:r>
            <a:endParaRPr sz="2200" dirty="0">
              <a:latin typeface="Calibri"/>
              <a:ea typeface="Calibri"/>
              <a:cs typeface="Calibri"/>
              <a:sym typeface="Calibri"/>
            </a:endParaRPr>
          </a:p>
          <a:p>
            <a:pPr>
              <a:lnSpc>
                <a:spcPct val="200000"/>
              </a:lnSpc>
              <a:buFont typeface="Calibri"/>
              <a:buChar char="●"/>
            </a:pPr>
            <a:r>
              <a:rPr lang="en" sz="2200" dirty="0">
                <a:latin typeface="Calibri"/>
                <a:ea typeface="Calibri"/>
                <a:cs typeface="Calibri"/>
                <a:sym typeface="Calibri"/>
              </a:rPr>
              <a:t>Location code: 2 -&gt; 8 characters</a:t>
            </a:r>
            <a:endParaRPr sz="2200" dirty="0">
              <a:latin typeface="Calibri"/>
              <a:ea typeface="Calibri"/>
              <a:cs typeface="Calibri"/>
              <a:sym typeface="Calibri"/>
            </a:endParaRPr>
          </a:p>
          <a:p>
            <a:pPr>
              <a:lnSpc>
                <a:spcPct val="200000"/>
              </a:lnSpc>
              <a:buClr>
                <a:schemeClr val="accent3"/>
              </a:buClr>
              <a:buFont typeface="Calibri"/>
              <a:buChar char="●"/>
            </a:pPr>
            <a:r>
              <a:rPr lang="en" sz="2200" dirty="0">
                <a:latin typeface="Calibri"/>
                <a:ea typeface="Calibri"/>
                <a:cs typeface="Calibri"/>
                <a:sym typeface="Calibri"/>
              </a:rPr>
              <a:t>Channel codes: 3 -&gt; 1+ codes with separators</a:t>
            </a:r>
            <a:endParaRPr sz="2200" dirty="0">
              <a:latin typeface="Calibri"/>
              <a:ea typeface="Calibri"/>
              <a:cs typeface="Calibri"/>
              <a:sym typeface="Calibri"/>
            </a:endParaRPr>
          </a:p>
          <a:p>
            <a:pPr>
              <a:lnSpc>
                <a:spcPct val="200000"/>
              </a:lnSpc>
              <a:buClr>
                <a:schemeClr val="accent3"/>
              </a:buClr>
              <a:buFont typeface="Calibri"/>
              <a:buChar char="●"/>
            </a:pPr>
            <a:r>
              <a:rPr lang="en" sz="2200" dirty="0">
                <a:latin typeface="Calibri"/>
                <a:ea typeface="Calibri"/>
                <a:cs typeface="Calibri"/>
                <a:sym typeface="Calibri"/>
              </a:rPr>
              <a:t>Station and Location codes are allowed to contain ‘-’ (dash) characters</a:t>
            </a:r>
            <a:endParaRPr sz="2200" dirty="0">
              <a:latin typeface="Calibri"/>
              <a:ea typeface="Calibri"/>
              <a:cs typeface="Calibri"/>
              <a:sym typeface="Calibri"/>
            </a:endParaRPr>
          </a:p>
          <a:p>
            <a:pPr marL="0" indent="0">
              <a:spcBef>
                <a:spcPts val="1600"/>
              </a:spcBef>
              <a:buNone/>
            </a:pPr>
            <a:r>
              <a:rPr lang="en" sz="2200" b="1" dirty="0">
                <a:solidFill>
                  <a:schemeClr val="accent6">
                    <a:lumMod val="75000"/>
                  </a:schemeClr>
                </a:solidFill>
                <a:latin typeface="Calibri"/>
                <a:ea typeface="Calibri"/>
                <a:cs typeface="Calibri"/>
                <a:sym typeface="Calibri"/>
              </a:rPr>
              <a:t>All existing SEED codes are supported, only change is the separators for Channel</a:t>
            </a:r>
            <a:endParaRPr sz="2200" b="1" dirty="0">
              <a:solidFill>
                <a:schemeClr val="accent6">
                  <a:lumMod val="75000"/>
                </a:schemeClr>
              </a:solidFill>
              <a:latin typeface="Calibri"/>
              <a:ea typeface="Calibri"/>
              <a:cs typeface="Calibri"/>
              <a:sym typeface="Calibri"/>
            </a:endParaRPr>
          </a:p>
          <a:p>
            <a:pPr marL="0" indent="0">
              <a:spcBef>
                <a:spcPts val="1000"/>
              </a:spcBef>
              <a:spcAft>
                <a:spcPts val="1600"/>
              </a:spcAft>
              <a:buNone/>
            </a:pPr>
            <a:r>
              <a:rPr lang="en" sz="2200" dirty="0">
                <a:latin typeface="Calibri"/>
                <a:ea typeface="Calibri"/>
                <a:cs typeface="Calibri"/>
                <a:sym typeface="Calibri"/>
              </a:rPr>
              <a:t>Note: code expansion is a rule for a maximum, not limited by format capability</a:t>
            </a:r>
            <a:endParaRPr sz="22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95D60F46-BCA1-1E4F-B806-6A6ED9BABF8A}"/>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2543850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393600"/>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sz="3000" dirty="0">
                <a:latin typeface="Calibri"/>
                <a:ea typeface="Calibri"/>
                <a:cs typeface="Calibri"/>
                <a:sym typeface="Calibri"/>
              </a:rPr>
              <a:t>Convention for temporary network deployments</a:t>
            </a:r>
            <a:endParaRPr sz="3000" dirty="0"/>
          </a:p>
        </p:txBody>
      </p:sp>
      <p:sp>
        <p:nvSpPr>
          <p:cNvPr id="108" name="Google Shape;108;p20"/>
          <p:cNvSpPr txBox="1">
            <a:spLocks noGrp="1"/>
          </p:cNvSpPr>
          <p:nvPr>
            <p:ph type="body" idx="1"/>
          </p:nvPr>
        </p:nvSpPr>
        <p:spPr>
          <a:xfrm>
            <a:off x="311700" y="1129615"/>
            <a:ext cx="8520600" cy="3416400"/>
          </a:xfrm>
          <a:prstGeom prst="rect">
            <a:avLst/>
          </a:prstGeom>
          <a:noFill/>
          <a:ln>
            <a:noFill/>
          </a:ln>
        </p:spPr>
        <p:txBody>
          <a:bodyPr spcFirstLastPara="1" vert="horz" wrap="square" lIns="91425" tIns="91425" rIns="91425" bIns="91425" numCol="1" anchor="t" anchorCtr="0" compatLnSpc="1">
            <a:prstTxWarp prst="textNoShape">
              <a:avLst/>
            </a:prstTxWarp>
            <a:noAutofit/>
          </a:bodyPr>
          <a:lstStyle/>
          <a:p>
            <a:pPr marL="0" indent="0">
              <a:lnSpc>
                <a:spcPct val="115000"/>
              </a:lnSpc>
              <a:buNone/>
            </a:pPr>
            <a:r>
              <a:rPr lang="en" sz="2200" dirty="0">
                <a:latin typeface="Calibri"/>
                <a:ea typeface="Calibri"/>
                <a:cs typeface="Calibri"/>
                <a:sym typeface="Calibri"/>
              </a:rPr>
              <a:t>Network codes for deployments that are known to be temporary are strongly encouraged to include the 4-digit start year of the deployment at the end of the code with the following pattern:</a:t>
            </a:r>
            <a:endParaRPr sz="2200" b="1" dirty="0">
              <a:latin typeface="Calibri"/>
              <a:ea typeface="Calibri"/>
              <a:cs typeface="Calibri"/>
              <a:sym typeface="Calibri"/>
            </a:endParaRPr>
          </a:p>
          <a:p>
            <a:pPr marL="0" indent="457200">
              <a:lnSpc>
                <a:spcPct val="115000"/>
              </a:lnSpc>
              <a:spcBef>
                <a:spcPts val="1600"/>
              </a:spcBef>
              <a:buNone/>
            </a:pPr>
            <a:r>
              <a:rPr lang="en" sz="2200" b="1" dirty="0">
                <a:solidFill>
                  <a:schemeClr val="accent6">
                    <a:lumMod val="75000"/>
                  </a:schemeClr>
                </a:solidFill>
                <a:latin typeface="Calibri"/>
                <a:ea typeface="Calibri"/>
                <a:cs typeface="Calibri"/>
                <a:sym typeface="Calibri"/>
              </a:rPr>
              <a:t>&lt;1-4 characters&gt;&lt;4-digit start year&gt;</a:t>
            </a:r>
            <a:r>
              <a:rPr lang="en" sz="2200" dirty="0">
                <a:solidFill>
                  <a:schemeClr val="accent6">
                    <a:lumMod val="75000"/>
                  </a:schemeClr>
                </a:solidFill>
                <a:latin typeface="Calibri"/>
                <a:ea typeface="Calibri"/>
                <a:cs typeface="Calibri"/>
                <a:sym typeface="Calibri"/>
              </a:rPr>
              <a:t>			</a:t>
            </a:r>
            <a:endParaRPr sz="2200" dirty="0">
              <a:solidFill>
                <a:schemeClr val="accent6">
                  <a:lumMod val="75000"/>
                </a:schemeClr>
              </a:solidFill>
              <a:latin typeface="Calibri"/>
              <a:ea typeface="Calibri"/>
              <a:cs typeface="Calibri"/>
              <a:sym typeface="Calibri"/>
            </a:endParaRPr>
          </a:p>
          <a:p>
            <a:pPr marL="0" indent="0">
              <a:lnSpc>
                <a:spcPct val="115000"/>
              </a:lnSpc>
              <a:spcBef>
                <a:spcPts val="1600"/>
              </a:spcBef>
              <a:buNone/>
            </a:pPr>
            <a:r>
              <a:rPr lang="en" sz="2200" dirty="0">
                <a:latin typeface="Calibri"/>
                <a:ea typeface="Calibri"/>
                <a:cs typeface="Calibri"/>
                <a:sym typeface="Calibri"/>
              </a:rPr>
              <a:t>For example, “</a:t>
            </a:r>
            <a:r>
              <a:rPr lang="en" sz="2200" dirty="0">
                <a:solidFill>
                  <a:schemeClr val="accent6">
                    <a:lumMod val="75000"/>
                  </a:schemeClr>
                </a:solidFill>
                <a:latin typeface="Calibri"/>
                <a:ea typeface="Calibri"/>
                <a:cs typeface="Calibri"/>
                <a:sym typeface="Calibri"/>
              </a:rPr>
              <a:t>SEIS2018</a:t>
            </a:r>
            <a:r>
              <a:rPr lang="en" sz="2200" dirty="0">
                <a:latin typeface="Calibri"/>
                <a:ea typeface="Calibri"/>
                <a:cs typeface="Calibri"/>
                <a:sym typeface="Calibri"/>
              </a:rPr>
              <a:t>” would be a valid network code and imply that the initial deployment was in the year 2018 and is temporary.</a:t>
            </a:r>
            <a:endParaRPr sz="2200" dirty="0">
              <a:latin typeface="Calibri"/>
              <a:ea typeface="Calibri"/>
              <a:cs typeface="Calibri"/>
              <a:sym typeface="Calibri"/>
            </a:endParaRPr>
          </a:p>
          <a:p>
            <a:pPr marL="0" indent="0">
              <a:lnSpc>
                <a:spcPct val="115000"/>
              </a:lnSpc>
              <a:spcBef>
                <a:spcPts val="1600"/>
              </a:spcBef>
              <a:buNone/>
            </a:pPr>
            <a:endParaRPr sz="2200" dirty="0">
              <a:latin typeface="Calibri"/>
              <a:ea typeface="Calibri"/>
              <a:cs typeface="Calibri"/>
              <a:sym typeface="Calibri"/>
            </a:endParaRPr>
          </a:p>
          <a:p>
            <a:pPr marL="0" indent="0">
              <a:lnSpc>
                <a:spcPct val="115000"/>
              </a:lnSpc>
              <a:spcBef>
                <a:spcPts val="1600"/>
              </a:spcBef>
              <a:buNone/>
            </a:pPr>
            <a:r>
              <a:rPr lang="en" sz="2200" dirty="0">
                <a:latin typeface="Calibri"/>
                <a:ea typeface="Calibri"/>
                <a:cs typeface="Calibri"/>
                <a:sym typeface="Calibri"/>
              </a:rPr>
              <a:t>Suggestions for transitional mapping of previous codes, requested by operator:</a:t>
            </a:r>
            <a:endParaRPr sz="2200" dirty="0">
              <a:latin typeface="Calibri"/>
              <a:ea typeface="Calibri"/>
              <a:cs typeface="Calibri"/>
              <a:sym typeface="Calibri"/>
            </a:endParaRPr>
          </a:p>
          <a:p>
            <a:pPr marL="0" indent="0">
              <a:lnSpc>
                <a:spcPct val="115000"/>
              </a:lnSpc>
              <a:spcBef>
                <a:spcPts val="1600"/>
              </a:spcBef>
              <a:buNone/>
            </a:pPr>
            <a:r>
              <a:rPr lang="en" sz="2200" dirty="0">
                <a:latin typeface="Calibri"/>
                <a:ea typeface="Calibri"/>
                <a:cs typeface="Calibri"/>
                <a:sym typeface="Calibri"/>
              </a:rPr>
              <a:t>	</a:t>
            </a:r>
            <a:r>
              <a:rPr lang="en" sz="2200" b="1" dirty="0">
                <a:solidFill>
                  <a:schemeClr val="accent6">
                    <a:lumMod val="75000"/>
                  </a:schemeClr>
                </a:solidFill>
                <a:latin typeface="Calibri"/>
                <a:ea typeface="Calibri"/>
                <a:cs typeface="Calibri"/>
                <a:sym typeface="Calibri"/>
              </a:rPr>
              <a:t>&lt;2-characters&gt;&lt;4-digit start year&gt;</a:t>
            </a:r>
            <a:r>
              <a:rPr lang="en" sz="2200" dirty="0">
                <a:latin typeface="Calibri"/>
                <a:ea typeface="Calibri"/>
                <a:cs typeface="Calibri"/>
                <a:sym typeface="Calibri"/>
              </a:rPr>
              <a:t>, e.g. XA operating in 2002-2003 becomes “XA2002”</a:t>
            </a:r>
            <a:endParaRPr sz="2200" dirty="0">
              <a:latin typeface="Calibri"/>
              <a:ea typeface="Calibri"/>
              <a:cs typeface="Calibri"/>
              <a:sym typeface="Calibri"/>
            </a:endParaRPr>
          </a:p>
          <a:p>
            <a:pPr marL="0" indent="0">
              <a:lnSpc>
                <a:spcPct val="115000"/>
              </a:lnSpc>
              <a:spcBef>
                <a:spcPts val="1600"/>
              </a:spcBef>
              <a:buNone/>
            </a:pPr>
            <a:endParaRPr sz="2200" dirty="0">
              <a:latin typeface="Calibri"/>
              <a:ea typeface="Calibri"/>
              <a:cs typeface="Calibri"/>
              <a:sym typeface="Calibri"/>
            </a:endParaRPr>
          </a:p>
          <a:p>
            <a:pPr indent="0">
              <a:lnSpc>
                <a:spcPct val="115000"/>
              </a:lnSpc>
              <a:spcBef>
                <a:spcPts val="1600"/>
              </a:spcBef>
              <a:spcAft>
                <a:spcPts val="1600"/>
              </a:spcAft>
              <a:buNone/>
            </a:pPr>
            <a:endParaRPr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56212DA8-443A-9C40-82FB-EDFB58908647}"/>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1357182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Conclusion</a:t>
            </a:r>
            <a:endParaRPr dirty="0"/>
          </a:p>
        </p:txBody>
      </p:sp>
      <p:sp>
        <p:nvSpPr>
          <p:cNvPr id="115" name="Google Shape;115;p21"/>
          <p:cNvSpPr txBox="1">
            <a:spLocks noGrp="1"/>
          </p:cNvSpPr>
          <p:nvPr>
            <p:ph type="body" idx="1"/>
          </p:nvPr>
        </p:nvSpPr>
        <p:spPr>
          <a:xfrm>
            <a:off x="311700" y="1720800"/>
            <a:ext cx="8832300" cy="3416400"/>
          </a:xfrm>
          <a:prstGeom prst="rect">
            <a:avLst/>
          </a:prstGeom>
        </p:spPr>
        <p:txBody>
          <a:bodyPr spcFirstLastPara="1" vert="horz" wrap="square" lIns="91425" tIns="91425" rIns="91425" bIns="91425" numCol="1" anchor="t" anchorCtr="0" compatLnSpc="1">
            <a:prstTxWarp prst="textNoShape">
              <a:avLst/>
            </a:prstTxWarp>
            <a:noAutofit/>
          </a:bodyPr>
          <a:lstStyle/>
          <a:p>
            <a:pPr indent="-355600">
              <a:lnSpc>
                <a:spcPct val="115000"/>
              </a:lnSpc>
              <a:buClr>
                <a:schemeClr val="accent3"/>
              </a:buClr>
              <a:buSzPts val="2000"/>
              <a:buFont typeface="Calibri"/>
              <a:buChar char="●"/>
            </a:pPr>
            <a:r>
              <a:rPr lang="en" sz="2000" dirty="0">
                <a:latin typeface="Calibri"/>
                <a:ea typeface="Calibri"/>
                <a:cs typeface="Calibri"/>
                <a:sym typeface="Calibri"/>
              </a:rPr>
              <a:t>Fully forwards compatible (all SEED codes supported)</a:t>
            </a:r>
            <a:endParaRPr sz="2000" dirty="0">
              <a:latin typeface="Calibri"/>
              <a:ea typeface="Calibri"/>
              <a:cs typeface="Calibri"/>
              <a:sym typeface="Calibri"/>
            </a:endParaRPr>
          </a:p>
          <a:p>
            <a:pPr indent="-355600">
              <a:lnSpc>
                <a:spcPct val="115000"/>
              </a:lnSpc>
              <a:buSzPts val="2000"/>
              <a:buFont typeface="Calibri"/>
              <a:buChar char="●"/>
            </a:pPr>
            <a:r>
              <a:rPr lang="en" sz="2000" dirty="0">
                <a:latin typeface="Calibri"/>
                <a:ea typeface="Calibri"/>
                <a:cs typeface="Calibri"/>
                <a:sym typeface="Calibri"/>
              </a:rPr>
              <a:t>Backwards compatible for all current SEED codes</a:t>
            </a:r>
            <a:endParaRPr sz="2000" dirty="0">
              <a:latin typeface="Calibri"/>
              <a:ea typeface="Calibri"/>
              <a:cs typeface="Calibri"/>
              <a:sym typeface="Calibri"/>
            </a:endParaRPr>
          </a:p>
          <a:p>
            <a:pPr indent="-355600">
              <a:lnSpc>
                <a:spcPct val="115000"/>
              </a:lnSpc>
              <a:buSzPts val="2000"/>
              <a:buFont typeface="Calibri"/>
              <a:buChar char="●"/>
            </a:pPr>
            <a:r>
              <a:rPr lang="en" sz="2000" dirty="0">
                <a:latin typeface="Calibri"/>
                <a:ea typeface="Calibri"/>
                <a:cs typeface="Calibri"/>
                <a:sym typeface="Calibri"/>
              </a:rPr>
              <a:t>Significant future flexibility</a:t>
            </a:r>
            <a:endParaRPr sz="2000" dirty="0">
              <a:latin typeface="Calibri"/>
              <a:ea typeface="Calibri"/>
              <a:cs typeface="Calibri"/>
              <a:sym typeface="Calibri"/>
            </a:endParaRPr>
          </a:p>
          <a:p>
            <a:pPr indent="-355600">
              <a:lnSpc>
                <a:spcPct val="115000"/>
              </a:lnSpc>
              <a:buSzPts val="2000"/>
              <a:buFont typeface="Calibri"/>
              <a:buChar char="●"/>
            </a:pPr>
            <a:r>
              <a:rPr lang="en" sz="2000" dirty="0">
                <a:latin typeface="Calibri"/>
                <a:ea typeface="Calibri"/>
                <a:cs typeface="Calibri"/>
                <a:sym typeface="Calibri"/>
              </a:rPr>
              <a:t>Uses XFDSN namespace, more namespaces can be defined in the future</a:t>
            </a:r>
            <a:endParaRPr sz="2000" dirty="0">
              <a:latin typeface="Calibri"/>
              <a:ea typeface="Calibri"/>
              <a:cs typeface="Calibri"/>
              <a:sym typeface="Calibri"/>
            </a:endParaRPr>
          </a:p>
          <a:p>
            <a:pPr indent="-355600">
              <a:lnSpc>
                <a:spcPct val="115000"/>
              </a:lnSpc>
              <a:buSzPts val="2000"/>
              <a:buFont typeface="Calibri"/>
              <a:buChar char="●"/>
            </a:pPr>
            <a:r>
              <a:rPr lang="en" sz="2000" dirty="0">
                <a:latin typeface="Calibri"/>
                <a:ea typeface="Calibri"/>
                <a:cs typeface="Calibri"/>
                <a:sym typeface="Calibri"/>
              </a:rPr>
              <a:t>Proposal defines the form, conversation to leverage expansion can follow</a:t>
            </a:r>
            <a:endParaRPr sz="2000" dirty="0">
              <a:latin typeface="Calibri"/>
              <a:ea typeface="Calibri"/>
              <a:cs typeface="Calibri"/>
              <a:sym typeface="Calibri"/>
            </a:endParaRPr>
          </a:p>
          <a:p>
            <a:pPr indent="-355600">
              <a:lnSpc>
                <a:spcPct val="115000"/>
              </a:lnSpc>
              <a:buSzPts val="2000"/>
              <a:buFont typeface="Calibri"/>
              <a:buChar char="●"/>
            </a:pPr>
            <a:r>
              <a:rPr lang="en" sz="2000" dirty="0">
                <a:latin typeface="Calibri"/>
                <a:ea typeface="Calibri"/>
                <a:cs typeface="Calibri"/>
                <a:sym typeface="Calibri"/>
              </a:rPr>
              <a:t>Ready to be finalized and adopted</a:t>
            </a:r>
            <a:endParaRPr sz="2000" dirty="0">
              <a:latin typeface="Calibri"/>
              <a:ea typeface="Calibri"/>
              <a:cs typeface="Calibri"/>
              <a:sym typeface="Calibri"/>
            </a:endParaRPr>
          </a:p>
          <a:p>
            <a:pPr marL="0" indent="0">
              <a:lnSpc>
                <a:spcPct val="115000"/>
              </a:lnSpc>
              <a:spcBef>
                <a:spcPts val="1600"/>
              </a:spcBef>
              <a:spcAft>
                <a:spcPts val="1600"/>
              </a:spcAft>
              <a:buNone/>
            </a:pPr>
            <a:r>
              <a:rPr lang="en" sz="2000" dirty="0">
                <a:latin typeface="Calibri"/>
                <a:ea typeface="Calibri"/>
                <a:cs typeface="Calibri"/>
                <a:sym typeface="Calibri"/>
              </a:rPr>
              <a:t>Full technical specification (sent to WG mailing list):</a:t>
            </a:r>
          </a:p>
          <a:p>
            <a:pPr marL="0" indent="0">
              <a:lnSpc>
                <a:spcPct val="115000"/>
              </a:lnSpc>
              <a:spcBef>
                <a:spcPts val="1600"/>
              </a:spcBef>
              <a:spcAft>
                <a:spcPts val="1600"/>
              </a:spcAft>
              <a:buNone/>
            </a:pPr>
            <a:r>
              <a:rPr lang="en" sz="2000" u="sng" dirty="0">
                <a:solidFill>
                  <a:schemeClr val="hlink"/>
                </a:solidFill>
                <a:latin typeface="Arial"/>
                <a:ea typeface="Arial"/>
                <a:cs typeface="Arial"/>
                <a:sym typeface="Arial"/>
                <a:hlinkClick r:id="rId3"/>
              </a:rPr>
              <a:t>https://iris-edu.github.io/xseed-specification/docs/xFDSNSourceIdentifiers-DRAFT20190520.pdf</a:t>
            </a:r>
            <a:endParaRPr sz="20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41F41DD5-AB61-AA4D-8A54-900971CB7347}"/>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Source </a:t>
            </a:r>
            <a:r>
              <a:rPr lang="en-US" sz="1200" dirty="0">
                <a:solidFill>
                  <a:srgbClr val="0066CC"/>
                </a:solidFill>
                <a:latin typeface="Calibri"/>
                <a:ea typeface="Calibri"/>
                <a:cs typeface="Calibri"/>
                <a:sym typeface="Calibri"/>
              </a:rPr>
              <a:t>Identifier</a:t>
            </a:r>
            <a:r>
              <a:rPr lang="en" sz="1200" dirty="0">
                <a:solidFill>
                  <a:srgbClr val="0066CC"/>
                </a:solidFill>
                <a:latin typeface="Calibri"/>
                <a:ea typeface="Calibri"/>
                <a:cs typeface="Calibri"/>
                <a:sym typeface="Calibri"/>
              </a:rPr>
              <a:t> Proposal</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215491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29</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9026525" cy="52308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13:00	</a:t>
            </a:r>
            <a:r>
              <a:rPr lang="en-US" sz="2000" dirty="0" err="1">
                <a:latin typeface="Calibri" pitchFamily="34" charset="0"/>
              </a:rPr>
              <a:t>QuakeML</a:t>
            </a:r>
            <a:r>
              <a:rPr lang="en-US" sz="2000" dirty="0">
                <a:latin typeface="Calibri" pitchFamily="34" charset="0"/>
              </a:rPr>
              <a:t> and event types</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Char char="•"/>
            </a:pPr>
            <a:r>
              <a:rPr lang="en-US" sz="2000" dirty="0">
                <a:latin typeface="Calibri" pitchFamily="34" charset="0"/>
              </a:rPr>
              <a:t>ETH developing plan to move from QuakeMl1.2 towards QuakeMl2.0</a:t>
            </a:r>
          </a:p>
          <a:p>
            <a:pPr marL="954088" lvl="1" indent="-457200">
              <a:lnSpc>
                <a:spcPct val="80000"/>
              </a:lnSpc>
              <a:spcBef>
                <a:spcPct val="20000"/>
              </a:spcBef>
              <a:buFont typeface="Arial" charset="0"/>
              <a:buChar char="•"/>
            </a:pPr>
            <a:endParaRPr lang="en-US" sz="1600" dirty="0">
              <a:latin typeface="Calibri" pitchFamily="34" charset="0"/>
            </a:endParaRPr>
          </a:p>
          <a:p>
            <a:pPr marL="0" indent="0">
              <a:buNone/>
            </a:pPr>
            <a:r>
              <a:rPr lang="en-US" sz="1600" dirty="0" err="1"/>
              <a:t>QuakeMl</a:t>
            </a:r>
            <a:r>
              <a:rPr lang="en-US" sz="1600" dirty="0"/>
              <a:t> provides links between general UML data model</a:t>
            </a:r>
            <a:r>
              <a:rPr lang="de-CH" sz="1600" dirty="0"/>
              <a:t>,</a:t>
            </a:r>
            <a:r>
              <a:rPr lang="en-US" sz="1600" dirty="0"/>
              <a:t> xml files, formal database representation. Facilitates data exchange and interoperability of software &amp; tools.</a:t>
            </a:r>
            <a:endParaRPr lang="de-CH" sz="1600" dirty="0"/>
          </a:p>
          <a:p>
            <a:pPr marL="496888" lvl="1">
              <a:lnSpc>
                <a:spcPct val="80000"/>
              </a:lnSpc>
              <a:spcBef>
                <a:spcPct val="20000"/>
              </a:spcBef>
            </a:pPr>
            <a:endParaRPr lang="en-US" sz="1600" dirty="0">
              <a:latin typeface="Calibri" pitchFamily="34" charset="0"/>
            </a:endParaRPr>
          </a:p>
          <a:p>
            <a:pPr marL="0" indent="0">
              <a:buNone/>
            </a:pPr>
            <a:r>
              <a:rPr lang="en-US" sz="1600" b="1" dirty="0"/>
              <a:t> QuakeMl1.2 is already adopted:</a:t>
            </a:r>
            <a:endParaRPr lang="de-CH" sz="1600" b="1" dirty="0"/>
          </a:p>
          <a:p>
            <a:pPr marL="0" indent="0">
              <a:buNone/>
            </a:pPr>
            <a:r>
              <a:rPr lang="en-US" sz="1600" dirty="0" err="1"/>
              <a:t>QuakeML</a:t>
            </a:r>
            <a:r>
              <a:rPr lang="en-US" sz="1600" dirty="0"/>
              <a:t> Basic Event Description 1.2</a:t>
            </a:r>
            <a:endParaRPr lang="de-CH" sz="1600" dirty="0"/>
          </a:p>
          <a:p>
            <a:pPr marL="0" indent="0">
              <a:buNone/>
            </a:pPr>
            <a:r>
              <a:rPr lang="en-US" sz="1600" dirty="0"/>
              <a:t>-&gt; FDSN standard</a:t>
            </a:r>
            <a:endParaRPr lang="de-CH" sz="1600" dirty="0"/>
          </a:p>
          <a:p>
            <a:pPr marL="0" indent="0">
              <a:buNone/>
            </a:pPr>
            <a:r>
              <a:rPr lang="en-US" sz="1600" dirty="0"/>
              <a:t>-&gt; xml used in FDSN event services</a:t>
            </a:r>
            <a:endParaRPr lang="de-CH" sz="1600" dirty="0"/>
          </a:p>
          <a:p>
            <a:pPr marL="0" indent="0">
              <a:buNone/>
            </a:pPr>
            <a:r>
              <a:rPr lang="en-US" sz="1600" dirty="0"/>
              <a:t>-&gt; database used in seiscomp3, </a:t>
            </a:r>
            <a:r>
              <a:rPr lang="en-US" sz="1600" dirty="0" err="1"/>
              <a:t>qfeed</a:t>
            </a:r>
            <a:r>
              <a:rPr lang="en-US" sz="1600" dirty="0"/>
              <a:t>, etc.</a:t>
            </a:r>
            <a:endParaRPr lang="de-CH" sz="1600" dirty="0"/>
          </a:p>
          <a:p>
            <a:pPr marL="0" indent="0">
              <a:buNone/>
            </a:pPr>
            <a:r>
              <a:rPr lang="en-US" sz="1600" dirty="0"/>
              <a:t>-&gt; interoperable with </a:t>
            </a:r>
            <a:r>
              <a:rPr lang="en-US" sz="1600" dirty="0" err="1"/>
              <a:t>ObsPy</a:t>
            </a:r>
            <a:r>
              <a:rPr lang="en-US" sz="1600" dirty="0"/>
              <a:t>, </a:t>
            </a:r>
            <a:r>
              <a:rPr lang="en-US" sz="1600" dirty="0" err="1"/>
              <a:t>QuakePy</a:t>
            </a:r>
            <a:r>
              <a:rPr lang="en-US" sz="1600" dirty="0"/>
              <a:t>, ...</a:t>
            </a:r>
            <a:endParaRPr lang="de-CH" sz="1600" dirty="0"/>
          </a:p>
          <a:p>
            <a:pPr marL="0" indent="0">
              <a:buNone/>
            </a:pPr>
            <a:r>
              <a:rPr lang="en-US" sz="1600" dirty="0"/>
              <a:t>-&gt; fully documented</a:t>
            </a:r>
            <a:endParaRPr lang="de-CH" sz="1600" dirty="0"/>
          </a:p>
          <a:p>
            <a:pPr marL="39688">
              <a:lnSpc>
                <a:spcPct val="80000"/>
              </a:lnSpc>
              <a:spcBef>
                <a:spcPct val="20000"/>
              </a:spcBef>
            </a:pPr>
            <a:endParaRPr lang="en-US" sz="16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12:07 	Important Announcement on WG leads</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496888" lvl="1">
              <a:lnSpc>
                <a:spcPct val="80000"/>
              </a:lnSpc>
              <a:spcBef>
                <a:spcPct val="20000"/>
              </a:spcBef>
            </a:pPr>
            <a:endParaRPr lang="en-GB" sz="2000" dirty="0">
              <a:latin typeface="Calibri" pitchFamily="34" charset="0"/>
            </a:endParaRPr>
          </a:p>
          <a:p>
            <a:pPr marL="496888" lvl="1">
              <a:lnSpc>
                <a:spcPct val="80000"/>
              </a:lnSpc>
              <a:spcBef>
                <a:spcPct val="20000"/>
              </a:spcBef>
            </a:pPr>
            <a:endParaRPr lang="en-GB" sz="2000" dirty="0">
              <a:latin typeface="Calibri" pitchFamily="34" charset="0"/>
            </a:endParaRPr>
          </a:p>
          <a:p>
            <a:pPr marL="496888" lvl="1">
              <a:lnSpc>
                <a:spcPct val="80000"/>
              </a:lnSpc>
              <a:spcBef>
                <a:spcPct val="20000"/>
              </a:spcBef>
            </a:pPr>
            <a:r>
              <a:rPr lang="en-GB" sz="2000" dirty="0">
                <a:latin typeface="Calibri" pitchFamily="34" charset="0"/>
              </a:rPr>
              <a:t>Change in WG leadership</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Chair: John Clinton (ETHZ) resigns, Javier </a:t>
            </a:r>
            <a:r>
              <a:rPr lang="en-GB" sz="2000" dirty="0" err="1">
                <a:latin typeface="Calibri" pitchFamily="34" charset="0"/>
              </a:rPr>
              <a:t>Quinteros</a:t>
            </a:r>
            <a:r>
              <a:rPr lang="en-GB" sz="2000" dirty="0">
                <a:latin typeface="Calibri" pitchFamily="34" charset="0"/>
              </a:rPr>
              <a:t> (GFZ) nominated</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Co-Chair: Chad Trabant (IRIS) resigns, Rob Casey (IRIS) nominated</a:t>
            </a:r>
          </a:p>
          <a:p>
            <a:pPr marL="954088" lvl="1" indent="-457200">
              <a:lnSpc>
                <a:spcPct val="80000"/>
              </a:lnSpc>
              <a:spcBef>
                <a:spcPct val="20000"/>
              </a:spcBef>
              <a:buFont typeface="Arial" charset="0"/>
              <a:buChar char="•"/>
            </a:pPr>
            <a:endParaRPr lang="en-GB" sz="2000" dirty="0">
              <a:latin typeface="Calibri" pitchFamily="34" charset="0"/>
            </a:endParaRPr>
          </a:p>
          <a:p>
            <a:pPr marL="496888" lvl="1">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714814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30</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9026525" cy="545306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13:00	</a:t>
            </a:r>
            <a:r>
              <a:rPr lang="en-US" sz="2000" dirty="0" err="1">
                <a:latin typeface="Calibri" pitchFamily="34" charset="0"/>
              </a:rPr>
              <a:t>QuakeML</a:t>
            </a:r>
            <a:r>
              <a:rPr lang="en-US" sz="2000" dirty="0">
                <a:latin typeface="Calibri" pitchFamily="34" charset="0"/>
              </a:rPr>
              <a:t> and event types</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Char char="•"/>
            </a:pPr>
            <a:r>
              <a:rPr lang="en-US" sz="2000" dirty="0">
                <a:latin typeface="Calibri" pitchFamily="34" charset="0"/>
              </a:rPr>
              <a:t>ETH developing plan to move from QuakeMl1.2 towards QuakeMl2.0</a:t>
            </a:r>
          </a:p>
          <a:p>
            <a:pPr marL="954088" lvl="1" indent="-457200">
              <a:lnSpc>
                <a:spcPct val="80000"/>
              </a:lnSpc>
              <a:spcBef>
                <a:spcPct val="20000"/>
              </a:spcBef>
              <a:buFont typeface="Arial" charset="0"/>
              <a:buChar char="•"/>
            </a:pPr>
            <a:endParaRPr lang="en-US" sz="1600" dirty="0">
              <a:latin typeface="Calibri" pitchFamily="34" charset="0"/>
            </a:endParaRPr>
          </a:p>
          <a:p>
            <a:pPr marL="0" indent="0">
              <a:buNone/>
            </a:pPr>
            <a:r>
              <a:rPr lang="en-US" sz="1600" dirty="0" err="1"/>
              <a:t>QuakeMl</a:t>
            </a:r>
            <a:r>
              <a:rPr lang="en-US" sz="1600" dirty="0"/>
              <a:t> provides links between general UML data model</a:t>
            </a:r>
            <a:r>
              <a:rPr lang="de-CH" sz="1600" dirty="0"/>
              <a:t>,</a:t>
            </a:r>
            <a:r>
              <a:rPr lang="en-US" sz="1600" dirty="0"/>
              <a:t> xml files, formal database representation. Facilitates data exchange and interoperability of software &amp; tools.</a:t>
            </a:r>
            <a:endParaRPr lang="en-US" sz="1600" dirty="0">
              <a:latin typeface="Calibri" pitchFamily="34" charset="0"/>
            </a:endParaRPr>
          </a:p>
          <a:p>
            <a:pPr marL="496888" lvl="1">
              <a:lnSpc>
                <a:spcPct val="80000"/>
              </a:lnSpc>
              <a:spcBef>
                <a:spcPct val="20000"/>
              </a:spcBef>
            </a:pPr>
            <a:endParaRPr lang="en-US" sz="1600" dirty="0">
              <a:latin typeface="Calibri" pitchFamily="34" charset="0"/>
            </a:endParaRPr>
          </a:p>
          <a:p>
            <a:pPr marL="39688">
              <a:lnSpc>
                <a:spcPct val="80000"/>
              </a:lnSpc>
              <a:spcBef>
                <a:spcPct val="20000"/>
              </a:spcBef>
            </a:pPr>
            <a:r>
              <a:rPr lang="en-US" sz="1600" b="1" dirty="0">
                <a:latin typeface="Arial" panose="020B0604020202020204" pitchFamily="34" charset="0"/>
                <a:cs typeface="Arial" panose="020B0604020202020204" pitchFamily="34" charset="0"/>
              </a:rPr>
              <a:t>QuakeMl2.0 may include, among others:</a:t>
            </a:r>
          </a:p>
          <a:p>
            <a:r>
              <a:rPr lang="en-US" sz="1600" dirty="0"/>
              <a:t>-	</a:t>
            </a:r>
            <a:r>
              <a:rPr lang="en-US" sz="1600" dirty="0" err="1"/>
              <a:t>QuakeML</a:t>
            </a:r>
            <a:r>
              <a:rPr lang="en-US" sz="1600" dirty="0"/>
              <a:t> Site Characterization (1.0 draft)</a:t>
            </a:r>
          </a:p>
          <a:p>
            <a:r>
              <a:rPr lang="en-US" sz="1600" dirty="0"/>
              <a:t>-	</a:t>
            </a:r>
            <a:r>
              <a:rPr lang="en-US" sz="1600" dirty="0" err="1"/>
              <a:t>QuakeML</a:t>
            </a:r>
            <a:r>
              <a:rPr lang="en-US" sz="1600" dirty="0"/>
              <a:t> </a:t>
            </a:r>
            <a:r>
              <a:rPr lang="en-US" sz="1600" dirty="0" err="1"/>
              <a:t>PeakMotion</a:t>
            </a:r>
            <a:r>
              <a:rPr lang="en-US" sz="1600" dirty="0"/>
              <a:t> (1.0 draft)</a:t>
            </a:r>
          </a:p>
          <a:p>
            <a:r>
              <a:rPr lang="en-US" sz="1600" dirty="0"/>
              <a:t>-	</a:t>
            </a:r>
            <a:r>
              <a:rPr lang="en-US" sz="1600" dirty="0" err="1"/>
              <a:t>QuakeML</a:t>
            </a:r>
            <a:r>
              <a:rPr lang="en-US" sz="1600" dirty="0"/>
              <a:t> Basic event description 1.3 (minor revision of the current “</a:t>
            </a:r>
            <a:r>
              <a:rPr lang="en-US" sz="1600" dirty="0" err="1"/>
              <a:t>QuakeML</a:t>
            </a:r>
            <a:r>
              <a:rPr lang="en-US" sz="1600" dirty="0"/>
              <a:t>” = </a:t>
            </a:r>
            <a:r>
              <a:rPr lang="en-US" sz="1600" dirty="0" err="1"/>
              <a:t>QuakeML</a:t>
            </a:r>
            <a:r>
              <a:rPr lang="en-US" sz="1600" dirty="0"/>
              <a:t> Basic Event description RT/non-RT 1.2)</a:t>
            </a:r>
          </a:p>
          <a:p>
            <a:r>
              <a:rPr lang="en-US" sz="1600" dirty="0"/>
              <a:t>-	</a:t>
            </a:r>
            <a:r>
              <a:rPr lang="en-US" sz="1600" dirty="0" err="1"/>
              <a:t>QuakeML</a:t>
            </a:r>
            <a:r>
              <a:rPr lang="en-US" sz="1600" dirty="0"/>
              <a:t> </a:t>
            </a:r>
            <a:r>
              <a:rPr lang="en-US" sz="1600" dirty="0" err="1"/>
              <a:t>Macroseismic</a:t>
            </a:r>
            <a:r>
              <a:rPr lang="en-US" sz="1600" dirty="0"/>
              <a:t> (1.0 draft)</a:t>
            </a:r>
          </a:p>
          <a:p>
            <a:r>
              <a:rPr lang="en-US" sz="1600" dirty="0"/>
              <a:t>- 	</a:t>
            </a:r>
            <a:r>
              <a:rPr lang="en-US" sz="1600" dirty="0" err="1"/>
              <a:t>QuakeML</a:t>
            </a:r>
            <a:r>
              <a:rPr lang="en-US" sz="1600" dirty="0"/>
              <a:t> Inventory = StationXML2.0</a:t>
            </a:r>
          </a:p>
          <a:p>
            <a:pPr marL="285750" indent="-285750">
              <a:buFontTx/>
              <a:buChar char="-"/>
            </a:pPr>
            <a:endParaRPr lang="en-US" sz="1600" dirty="0"/>
          </a:p>
          <a:p>
            <a:r>
              <a:rPr lang="en-US" sz="1600" b="1" dirty="0"/>
              <a:t>Tasks include:</a:t>
            </a:r>
          </a:p>
          <a:p>
            <a:pPr marL="0" indent="0">
              <a:buNone/>
            </a:pPr>
            <a:r>
              <a:rPr lang="de-CH" sz="1600" dirty="0" err="1"/>
              <a:t>One</a:t>
            </a:r>
            <a:r>
              <a:rPr lang="de-CH" sz="1600" dirty="0"/>
              <a:t> off: </a:t>
            </a:r>
            <a:r>
              <a:rPr lang="de-CH" sz="1600" dirty="0" err="1"/>
              <a:t>Documentation</a:t>
            </a:r>
            <a:r>
              <a:rPr lang="de-CH" sz="1600" dirty="0"/>
              <a:t>, Tools, Web</a:t>
            </a:r>
          </a:p>
          <a:p>
            <a:pPr marL="0" indent="0">
              <a:buNone/>
            </a:pPr>
            <a:r>
              <a:rPr lang="de-CH" sz="1600" dirty="0" err="1"/>
              <a:t>Continuous</a:t>
            </a:r>
            <a:r>
              <a:rPr lang="de-CH" sz="1600" dirty="0"/>
              <a:t>: </a:t>
            </a:r>
            <a:r>
              <a:rPr lang="de-CH" sz="1600" dirty="0" err="1"/>
              <a:t>Discussion</a:t>
            </a:r>
            <a:r>
              <a:rPr lang="de-CH" sz="1600" dirty="0"/>
              <a:t> </a:t>
            </a:r>
            <a:r>
              <a:rPr lang="de-CH" sz="1600" dirty="0" err="1"/>
              <a:t>management</a:t>
            </a:r>
            <a:endParaRPr lang="de-CH" sz="1600" dirty="0"/>
          </a:p>
          <a:p>
            <a:pPr marL="0" indent="0">
              <a:buNone/>
            </a:pPr>
            <a:endParaRPr lang="de-CH" sz="1600" b="1" i="1" dirty="0"/>
          </a:p>
          <a:p>
            <a:pPr marL="0" indent="0">
              <a:buNone/>
            </a:pPr>
            <a:r>
              <a:rPr lang="de-CH" sz="1600" b="1" i="1" dirty="0"/>
              <a:t>ETH will bring a </a:t>
            </a:r>
            <a:r>
              <a:rPr lang="de-CH" sz="1600" b="1" i="1" dirty="0" err="1"/>
              <a:t>proposal</a:t>
            </a:r>
            <a:r>
              <a:rPr lang="de-CH" sz="1600" b="1" i="1" dirty="0"/>
              <a:t> </a:t>
            </a:r>
            <a:r>
              <a:rPr lang="de-CH" sz="1600" b="1" i="1" dirty="0" err="1"/>
              <a:t>for</a:t>
            </a:r>
            <a:r>
              <a:rPr lang="de-CH" sz="1600" b="1" i="1" dirty="0"/>
              <a:t> 2.0 </a:t>
            </a:r>
            <a:r>
              <a:rPr lang="de-CH" sz="1600" b="1" i="1" dirty="0" err="1"/>
              <a:t>to</a:t>
            </a:r>
            <a:r>
              <a:rPr lang="de-CH" sz="1600" b="1" i="1" dirty="0"/>
              <a:t> WG3 </a:t>
            </a:r>
            <a:r>
              <a:rPr lang="de-CH" sz="1600" b="1" i="1" dirty="0" err="1"/>
              <a:t>mailing</a:t>
            </a:r>
            <a:r>
              <a:rPr lang="de-CH" sz="1600" b="1" i="1" dirty="0"/>
              <a:t> </a:t>
            </a:r>
            <a:r>
              <a:rPr lang="de-CH" sz="1600" b="1" i="1" dirty="0" err="1"/>
              <a:t>list</a:t>
            </a:r>
            <a:r>
              <a:rPr lang="de-CH" sz="1600" b="1" i="1" dirty="0"/>
              <a:t>.</a:t>
            </a:r>
          </a:p>
          <a:p>
            <a:endParaRPr lang="en-US" sz="1600" dirty="0"/>
          </a:p>
          <a:p>
            <a:pPr marL="954088" lvl="1" indent="-457200">
              <a:lnSpc>
                <a:spcPct val="80000"/>
              </a:lnSpc>
              <a:spcBef>
                <a:spcPct val="20000"/>
              </a:spcBef>
              <a:buFont typeface="Arial" charset="0"/>
              <a:buChar char="•"/>
            </a:pPr>
            <a:endParaRPr lang="en-US" sz="16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2180496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31</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13:00	</a:t>
            </a:r>
            <a:r>
              <a:rPr lang="en-US" sz="2000" dirty="0" err="1">
                <a:latin typeface="Calibri" pitchFamily="34" charset="0"/>
              </a:rPr>
              <a:t>quakeML</a:t>
            </a:r>
            <a:r>
              <a:rPr lang="en-US" sz="2000" dirty="0">
                <a:latin typeface="Calibri" pitchFamily="34" charset="0"/>
              </a:rPr>
              <a:t> and event types	  </a:t>
            </a: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Long-standing requests to revise Event types in quakeMl1.2</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Various (hierarchical) proposals have been proposed (</a:t>
            </a:r>
            <a:r>
              <a:rPr lang="en-GB" sz="2000" dirty="0" err="1">
                <a:latin typeface="Calibri" pitchFamily="34" charset="0"/>
              </a:rPr>
              <a:t>eg</a:t>
            </a:r>
            <a:r>
              <a:rPr lang="en-GB" sz="2000" dirty="0">
                <a:latin typeface="Calibri" pitchFamily="34" charset="0"/>
              </a:rPr>
              <a:t> EMSC/NEIC/ISC, 2012), but none implemented</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Issue not only for WG2 but also COSOI</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Dmitry </a:t>
            </a:r>
            <a:r>
              <a:rPr lang="en-GB" sz="2000" dirty="0" err="1">
                <a:latin typeface="Calibri" pitchFamily="34" charset="0"/>
              </a:rPr>
              <a:t>Storchak</a:t>
            </a:r>
            <a:r>
              <a:rPr lang="en-GB" sz="2000" dirty="0">
                <a:latin typeface="Calibri" pitchFamily="34" charset="0"/>
              </a:rPr>
              <a:t> (ISC) has offered to lead effort across both groups </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1001061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32</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13:10 	discussion on future strategic directions for WG2 </a:t>
            </a:r>
          </a:p>
          <a:p>
            <a:pPr marL="96838">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Are we addressing the right topics?</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Overlap with WG3</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Is this WG trying to do too many different things?</a:t>
            </a:r>
          </a:p>
          <a:p>
            <a:pPr marL="954088" lvl="1" indent="-457200">
              <a:lnSpc>
                <a:spcPct val="80000"/>
              </a:lnSpc>
              <a:spcBef>
                <a:spcPct val="20000"/>
              </a:spcBef>
              <a:buFont typeface="Arial" charset="0"/>
              <a:buNone/>
            </a:pPr>
            <a:endParaRPr lang="en-GB"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350476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33</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545306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13:10 	discussion on future strategic directions for WG2 </a:t>
            </a:r>
          </a:p>
          <a:p>
            <a:pPr marL="96838">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panose="020B0604020202020204" pitchFamily="34" charset="0"/>
              <a:buChar char="•"/>
            </a:pPr>
            <a:r>
              <a:rPr lang="en-US" sz="2000" dirty="0">
                <a:latin typeface="Calibri" pitchFamily="34" charset="0"/>
              </a:rPr>
              <a:t>For new formats / standards, FDSN WGs should adopt a structure for each phase of Proposal, Evaluation and Adoption</a:t>
            </a:r>
          </a:p>
          <a:p>
            <a:pPr marL="954088" lvl="1" indent="-457200">
              <a:lnSpc>
                <a:spcPct val="80000"/>
              </a:lnSpc>
              <a:spcBef>
                <a:spcPct val="20000"/>
              </a:spcBef>
              <a:buFont typeface="Arial" panose="020B0604020202020204" pitchFamily="34" charset="0"/>
              <a:buChar char="•"/>
            </a:pPr>
            <a:endParaRPr lang="en-US"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122081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34</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5453062"/>
          </a:xfrm>
          <a:prstGeom prst="rect">
            <a:avLst/>
          </a:prstGeom>
          <a:solidFill>
            <a:schemeClr val="bg1"/>
          </a:solidFill>
          <a:ln w="9525">
            <a:noFill/>
            <a:miter lim="800000"/>
            <a:headEnd/>
            <a:tailEnd/>
          </a:ln>
        </p:spPr>
        <p:txBody>
          <a:bodyPr/>
          <a:lstStyle/>
          <a:p>
            <a:pPr marL="496888" lvl="1">
              <a:lnSpc>
                <a:spcPct val="80000"/>
              </a:lnSpc>
              <a:spcBef>
                <a:spcPct val="20000"/>
              </a:spcBef>
            </a:pPr>
            <a:r>
              <a:rPr lang="en-US" sz="2000" b="1" dirty="0">
                <a:latin typeface="Calibri" pitchFamily="34" charset="0"/>
              </a:rPr>
              <a:t>Straw Man</a:t>
            </a:r>
          </a:p>
          <a:p>
            <a:pPr marL="496888" lvl="1">
              <a:lnSpc>
                <a:spcPct val="80000"/>
              </a:lnSpc>
              <a:spcBef>
                <a:spcPct val="20000"/>
              </a:spcBef>
            </a:pPr>
            <a:endParaRPr lang="en-US" sz="2000" b="1" dirty="0">
              <a:latin typeface="Calibri" pitchFamily="34" charset="0"/>
            </a:endParaRPr>
          </a:p>
          <a:p>
            <a:pPr marL="839788" lvl="1" indent="-342900">
              <a:lnSpc>
                <a:spcPct val="80000"/>
              </a:lnSpc>
              <a:spcBef>
                <a:spcPct val="20000"/>
              </a:spcBef>
              <a:buFontTx/>
              <a:buChar char="-"/>
            </a:pPr>
            <a:r>
              <a:rPr lang="en-US" sz="2000" dirty="0">
                <a:latin typeface="Calibri" pitchFamily="34" charset="0"/>
              </a:rPr>
              <a:t>Applies to WG2 and WG3, possibly others</a:t>
            </a:r>
          </a:p>
          <a:p>
            <a:pPr marL="839788" lvl="1" indent="-342900">
              <a:lnSpc>
                <a:spcPct val="80000"/>
              </a:lnSpc>
              <a:spcBef>
                <a:spcPct val="20000"/>
              </a:spcBef>
              <a:buFontTx/>
              <a:buChar char="-"/>
            </a:pPr>
            <a:r>
              <a:rPr lang="en-US" sz="2000" dirty="0">
                <a:latin typeface="Calibri" pitchFamily="34" charset="0"/>
              </a:rPr>
              <a:t>2 stage process with 1/ proposal then 2/ evaluation and adoption</a:t>
            </a:r>
          </a:p>
          <a:p>
            <a:pPr marL="839788" lvl="1" indent="-342900">
              <a:lnSpc>
                <a:spcPct val="80000"/>
              </a:lnSpc>
              <a:spcBef>
                <a:spcPct val="20000"/>
              </a:spcBef>
              <a:buFontTx/>
              <a:buChar char="-"/>
            </a:pPr>
            <a:r>
              <a:rPr lang="en-US" sz="2000" dirty="0">
                <a:latin typeface="Calibri" pitchFamily="34" charset="0"/>
              </a:rPr>
              <a:t>min 2 months / max 6 months discussion for each stage</a:t>
            </a:r>
          </a:p>
          <a:p>
            <a:pPr marL="839788" lvl="1" indent="-342900">
              <a:lnSpc>
                <a:spcPct val="80000"/>
              </a:lnSpc>
              <a:spcBef>
                <a:spcPct val="20000"/>
              </a:spcBef>
              <a:buFontTx/>
              <a:buChar char="-"/>
            </a:pPr>
            <a:r>
              <a:rPr lang="en-GB" sz="2000" dirty="0">
                <a:latin typeface="Calibri" pitchFamily="34" charset="0"/>
              </a:rPr>
              <a:t>Core team with at least 3(?) members from at least 2(?) regions set up for each stage, possible to change team through each stage</a:t>
            </a:r>
          </a:p>
          <a:p>
            <a:pPr marL="839788" lvl="1" indent="-342900">
              <a:lnSpc>
                <a:spcPct val="80000"/>
              </a:lnSpc>
              <a:spcBef>
                <a:spcPct val="20000"/>
              </a:spcBef>
              <a:buFontTx/>
              <a:buChar char="-"/>
            </a:pPr>
            <a:r>
              <a:rPr lang="en-GB" sz="2000" dirty="0">
                <a:latin typeface="Calibri" pitchFamily="34" charset="0"/>
              </a:rPr>
              <a:t>At end of each stage, a vote to proceed with current plan, or on multiple plans, will be held over email</a:t>
            </a:r>
          </a:p>
          <a:p>
            <a:pPr marL="839788" lvl="1" indent="-342900">
              <a:lnSpc>
                <a:spcPct val="80000"/>
              </a:lnSpc>
              <a:spcBef>
                <a:spcPct val="20000"/>
              </a:spcBef>
              <a:buFontTx/>
              <a:buChar char="-"/>
            </a:pPr>
            <a:r>
              <a:rPr lang="en-GB" sz="2000" dirty="0">
                <a:latin typeface="Calibri" pitchFamily="34" charset="0"/>
              </a:rPr>
              <a:t>Allows for end member scenarios: 1/ existing feature (</a:t>
            </a:r>
            <a:r>
              <a:rPr lang="en-GB" sz="2000" dirty="0" err="1">
                <a:latin typeface="Calibri" pitchFamily="34" charset="0"/>
              </a:rPr>
              <a:t>eg</a:t>
            </a:r>
            <a:r>
              <a:rPr lang="en-GB" sz="2000" dirty="0">
                <a:latin typeface="Calibri" pitchFamily="34" charset="0"/>
              </a:rPr>
              <a:t> webservices) or 2/ planned feature (</a:t>
            </a:r>
            <a:r>
              <a:rPr lang="en-GB" sz="2000" dirty="0" err="1">
                <a:latin typeface="Calibri" pitchFamily="34" charset="0"/>
              </a:rPr>
              <a:t>eg</a:t>
            </a:r>
            <a:r>
              <a:rPr lang="en-GB" sz="2000" dirty="0">
                <a:latin typeface="Calibri" pitchFamily="34" charset="0"/>
              </a:rPr>
              <a:t> next gen </a:t>
            </a:r>
            <a:r>
              <a:rPr lang="en-GB" sz="2000" dirty="0" err="1">
                <a:latin typeface="Calibri" pitchFamily="34" charset="0"/>
              </a:rPr>
              <a:t>mseed</a:t>
            </a:r>
            <a:r>
              <a:rPr lang="en-GB" sz="2000" dirty="0">
                <a:latin typeface="Calibri" pitchFamily="34" charset="0"/>
              </a:rPr>
              <a:t>)</a:t>
            </a:r>
          </a:p>
          <a:p>
            <a:pPr marL="839788" lvl="1" indent="-342900">
              <a:lnSpc>
                <a:spcPct val="80000"/>
              </a:lnSpc>
              <a:spcBef>
                <a:spcPct val="20000"/>
              </a:spcBef>
              <a:buFontTx/>
              <a:buChar char="-"/>
            </a:pPr>
            <a:r>
              <a:rPr lang="en-GB" sz="2000" dirty="0">
                <a:latin typeface="Calibri" pitchFamily="34" charset="0"/>
              </a:rPr>
              <a:t>Entire process within WG mailing list. Can lead to adoption without review at biennial meeting.</a:t>
            </a: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15337436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35</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5453062"/>
          </a:xfrm>
          <a:prstGeom prst="rect">
            <a:avLst/>
          </a:prstGeom>
          <a:solidFill>
            <a:schemeClr val="bg1"/>
          </a:solidFill>
          <a:ln w="9525">
            <a:noFill/>
            <a:miter lim="800000"/>
            <a:headEnd/>
            <a:tailEnd/>
          </a:ln>
        </p:spPr>
        <p:txBody>
          <a:bodyPr/>
          <a:lstStyle/>
          <a:p>
            <a:pPr marL="496888" lvl="1">
              <a:lnSpc>
                <a:spcPct val="80000"/>
              </a:lnSpc>
              <a:spcBef>
                <a:spcPct val="20000"/>
              </a:spcBef>
            </a:pPr>
            <a:r>
              <a:rPr lang="en-US" sz="2000" b="1" dirty="0">
                <a:latin typeface="Calibri" pitchFamily="34" charset="0"/>
              </a:rPr>
              <a:t>Straw Man</a:t>
            </a: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None/>
            </a:pPr>
            <a:r>
              <a:rPr lang="en-GB" b="1" dirty="0">
                <a:latin typeface="Arial" panose="020B0604020202020204" pitchFamily="34" charset="0"/>
                <a:cs typeface="Arial" panose="020B0604020202020204" pitchFamily="34" charset="0"/>
              </a:rPr>
              <a:t>Evaluation and Adoption</a:t>
            </a:r>
            <a:r>
              <a:rPr lang="en-GB" dirty="0">
                <a:latin typeface="Arial" panose="020B0604020202020204" pitchFamily="34" charset="0"/>
                <a:cs typeface="Arial" panose="020B0604020202020204" pitchFamily="34" charset="0"/>
              </a:rPr>
              <a:t>: Report / feature is evaluated and commented on by WG. Core team reviews comments and if the feature will be a candidate for FDSN adoption, recommendations will be made. WG vote on adoption</a:t>
            </a:r>
          </a:p>
          <a:p>
            <a:pPr marL="96838">
              <a:lnSpc>
                <a:spcPct val="80000"/>
              </a:lnSpc>
              <a:spcBef>
                <a:spcPct val="20000"/>
              </a:spcBef>
              <a:buFont typeface="Arial" charset="0"/>
              <a:buNone/>
            </a:pPr>
            <a:endParaRPr lang="en-US" sz="2000" dirty="0">
              <a:latin typeface="Calibri" pitchFamily="34" charset="0"/>
            </a:endParaRPr>
          </a:p>
        </p:txBody>
      </p:sp>
      <p:sp>
        <p:nvSpPr>
          <p:cNvPr id="4" name="TextBox 3">
            <a:extLst>
              <a:ext uri="{FF2B5EF4-FFF2-40B4-BE49-F238E27FC236}">
                <a16:creationId xmlns:a16="http://schemas.microsoft.com/office/drawing/2014/main" id="{039AD1DF-5C03-074F-A025-145182663CF7}"/>
              </a:ext>
            </a:extLst>
          </p:cNvPr>
          <p:cNvSpPr txBox="1"/>
          <p:nvPr/>
        </p:nvSpPr>
        <p:spPr>
          <a:xfrm>
            <a:off x="276689" y="1935132"/>
            <a:ext cx="4154665" cy="2585323"/>
          </a:xfrm>
          <a:prstGeom prst="rect">
            <a:avLst/>
          </a:prstGeom>
          <a:noFill/>
        </p:spPr>
        <p:txBody>
          <a:bodyPr wrap="square" rtlCol="0">
            <a:spAutoFit/>
          </a:bodyPr>
          <a:lstStyle/>
          <a:p>
            <a:r>
              <a:rPr lang="en-US" b="1" dirty="0">
                <a:solidFill>
                  <a:srgbClr val="619428"/>
                </a:solidFill>
              </a:rPr>
              <a:t>Existing feature</a:t>
            </a:r>
          </a:p>
          <a:p>
            <a:endParaRPr lang="en-US" dirty="0"/>
          </a:p>
          <a:p>
            <a:r>
              <a:rPr lang="en-US" b="1" dirty="0"/>
              <a:t>Proposal</a:t>
            </a:r>
            <a:r>
              <a:rPr lang="en-US" dirty="0"/>
              <a:t>: WG leads announce potential feature. Core team formed to report on feature and suggest suitability for FDSN. WG decides whether worthwhile to continue towards adoption.</a:t>
            </a:r>
          </a:p>
          <a:p>
            <a:endParaRPr lang="en-US" dirty="0"/>
          </a:p>
        </p:txBody>
      </p:sp>
      <p:sp>
        <p:nvSpPr>
          <p:cNvPr id="5" name="TextBox 4">
            <a:extLst>
              <a:ext uri="{FF2B5EF4-FFF2-40B4-BE49-F238E27FC236}">
                <a16:creationId xmlns:a16="http://schemas.microsoft.com/office/drawing/2014/main" id="{28C67A1F-52E5-F24F-84E9-F5C2BE40D7B5}"/>
              </a:ext>
            </a:extLst>
          </p:cNvPr>
          <p:cNvSpPr txBox="1"/>
          <p:nvPr/>
        </p:nvSpPr>
        <p:spPr>
          <a:xfrm>
            <a:off x="4548187" y="1935956"/>
            <a:ext cx="4313880" cy="3416320"/>
          </a:xfrm>
          <a:prstGeom prst="rect">
            <a:avLst/>
          </a:prstGeom>
          <a:noFill/>
        </p:spPr>
        <p:txBody>
          <a:bodyPr wrap="square" rtlCol="0">
            <a:spAutoFit/>
          </a:bodyPr>
          <a:lstStyle/>
          <a:p>
            <a:r>
              <a:rPr lang="en-US" b="1" dirty="0">
                <a:solidFill>
                  <a:srgbClr val="FF0000"/>
                </a:solidFill>
              </a:rPr>
              <a:t>New Feature</a:t>
            </a:r>
          </a:p>
          <a:p>
            <a:endParaRPr lang="en-US" dirty="0"/>
          </a:p>
          <a:p>
            <a:r>
              <a:rPr lang="en-US" b="1" dirty="0"/>
              <a:t>Proposal</a:t>
            </a:r>
            <a:r>
              <a:rPr lang="en-US" dirty="0"/>
              <a:t>: WG leads announce plan to develop a new feature. WG decides whether worthwhile to pursue at FDSN level. Core team formed to develop specifications and then actual feature. Core team prepare report for FDSN. WG decides whether worthwhile to continue towards adoption.</a:t>
            </a:r>
          </a:p>
          <a:p>
            <a:endParaRPr lang="en-US" dirty="0"/>
          </a:p>
          <a:p>
            <a:endParaRPr lang="en-US" dirty="0"/>
          </a:p>
        </p:txBody>
      </p:sp>
    </p:spTree>
    <p:extLst>
      <p:ext uri="{BB962C8B-B14F-4D97-AF65-F5344CB8AC3E}">
        <p14:creationId xmlns:p14="http://schemas.microsoft.com/office/powerpoint/2010/main" val="4232260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36</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13:20 	Other business (Miscellaneous topics)</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Quality Control: </a:t>
            </a:r>
          </a:p>
          <a:p>
            <a:pPr marL="1411288" lvl="2" indent="-457200">
              <a:lnSpc>
                <a:spcPct val="80000"/>
              </a:lnSpc>
              <a:spcBef>
                <a:spcPct val="20000"/>
              </a:spcBef>
              <a:buFont typeface="Arial" charset="0"/>
              <a:buChar char="•"/>
            </a:pPr>
            <a:r>
              <a:rPr lang="en-GB" sz="2000" dirty="0">
                <a:latin typeface="Calibri" pitchFamily="34" charset="0"/>
              </a:rPr>
              <a:t>Mature definitions of quality metrics exist @ IRIS, EIDA</a:t>
            </a:r>
          </a:p>
          <a:p>
            <a:pPr marL="1411288" lvl="2" indent="-457200">
              <a:lnSpc>
                <a:spcPct val="80000"/>
              </a:lnSpc>
              <a:spcBef>
                <a:spcPct val="20000"/>
              </a:spcBef>
              <a:buFont typeface="Arial" charset="0"/>
              <a:buChar char="•"/>
            </a:pPr>
            <a:r>
              <a:rPr lang="en-GB" sz="2000" dirty="0">
                <a:latin typeface="Calibri" pitchFamily="34" charset="0"/>
              </a:rPr>
              <a:t>Minor differences can be expected between QC information</a:t>
            </a:r>
          </a:p>
          <a:p>
            <a:pPr marL="1411288" lvl="2" indent="-457200">
              <a:lnSpc>
                <a:spcPct val="80000"/>
              </a:lnSpc>
              <a:spcBef>
                <a:spcPct val="20000"/>
              </a:spcBef>
              <a:buFont typeface="Arial" charset="0"/>
              <a:buChar char="•"/>
            </a:pPr>
            <a:r>
              <a:rPr lang="en-GB" sz="2000" dirty="0">
                <a:latin typeface="Calibri" pitchFamily="34" charset="0"/>
              </a:rPr>
              <a:t>propose to drop efforts to exact definitions, instead ensure metric definitions are documented. </a:t>
            </a:r>
          </a:p>
          <a:p>
            <a:pPr marL="1411288" lvl="2" indent="-457200">
              <a:lnSpc>
                <a:spcPct val="80000"/>
              </a:lnSpc>
              <a:spcBef>
                <a:spcPct val="20000"/>
              </a:spcBef>
              <a:buFont typeface="Arial" charset="0"/>
              <a:buChar char="•"/>
            </a:pPr>
            <a:r>
              <a:rPr lang="en-GB" sz="2000" dirty="0">
                <a:latin typeface="Calibri" pitchFamily="34" charset="0"/>
              </a:rPr>
              <a:t>Handled in WG3</a:t>
            </a:r>
          </a:p>
          <a:p>
            <a:pPr marL="1411288" lvl="2"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Data provenance:</a:t>
            </a:r>
          </a:p>
          <a:p>
            <a:pPr marL="1411288" lvl="2" indent="-457200">
              <a:lnSpc>
                <a:spcPct val="80000"/>
              </a:lnSpc>
              <a:spcBef>
                <a:spcPct val="20000"/>
              </a:spcBef>
              <a:buFont typeface="Arial" charset="0"/>
              <a:buChar char="•"/>
            </a:pPr>
            <a:r>
              <a:rPr lang="en-GB" sz="2000" dirty="0">
                <a:latin typeface="Calibri" pitchFamily="34" charset="0"/>
              </a:rPr>
              <a:t>No progress since Kobe</a:t>
            </a:r>
          </a:p>
          <a:p>
            <a:pPr marL="1411288" lvl="2" indent="-457200">
              <a:lnSpc>
                <a:spcPct val="80000"/>
              </a:lnSpc>
              <a:spcBef>
                <a:spcPct val="20000"/>
              </a:spcBef>
              <a:buFont typeface="Arial" charset="0"/>
              <a:buChar char="•"/>
            </a:pPr>
            <a:r>
              <a:rPr lang="en-GB" sz="2000" dirty="0">
                <a:latin typeface="Calibri" pitchFamily="34" charset="0"/>
              </a:rPr>
              <a:t>May be somewhat included in </a:t>
            </a:r>
            <a:r>
              <a:rPr lang="en-GB" sz="2000" dirty="0" err="1">
                <a:latin typeface="Calibri" pitchFamily="34" charset="0"/>
              </a:rPr>
              <a:t>stationXML</a:t>
            </a: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20725289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37</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13:30 	Adjourn</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267991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2530"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2531"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2532"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E42FB8-923C-440D-A863-3C88FEC7F40F}" type="slidenum">
              <a:rPr lang="es-ES" sz="1200">
                <a:solidFill>
                  <a:schemeClr val="tx1">
                    <a:tint val="75000"/>
                  </a:schemeClr>
                </a:solidFill>
                <a:latin typeface="+mn-lt"/>
                <a:cs typeface="+mn-cs"/>
              </a:rPr>
              <a:pPr algn="r" fontAlgn="auto">
                <a:spcBef>
                  <a:spcPts val="0"/>
                </a:spcBef>
                <a:spcAft>
                  <a:spcPts val="0"/>
                </a:spcAft>
                <a:defRPr/>
              </a:pPr>
              <a:t>4</a:t>
            </a:fld>
            <a:endParaRPr lang="es-ES" sz="1200" dirty="0">
              <a:solidFill>
                <a:schemeClr val="tx1">
                  <a:tint val="75000"/>
                </a:schemeClr>
              </a:solidFill>
              <a:latin typeface="+mn-lt"/>
              <a:cs typeface="+mn-cs"/>
            </a:endParaRPr>
          </a:p>
        </p:txBody>
      </p:sp>
      <p:sp>
        <p:nvSpPr>
          <p:cNvPr id="22534" name="Rectangle 3"/>
          <p:cNvSpPr txBox="1">
            <a:spLocks noChangeArrowheads="1"/>
          </p:cNvSpPr>
          <p:nvPr/>
        </p:nvSpPr>
        <p:spPr bwMode="auto">
          <a:xfrm>
            <a:off x="117475" y="1404938"/>
            <a:ext cx="8861425" cy="52308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12:10 	</a:t>
            </a:r>
            <a:r>
              <a:rPr lang="en-US" sz="2000" dirty="0"/>
              <a:t> Status of 2017 Action Items</a:t>
            </a:r>
          </a:p>
          <a:p>
            <a:pPr marL="96838">
              <a:lnSpc>
                <a:spcPct val="80000"/>
              </a:lnSpc>
              <a:spcBef>
                <a:spcPct val="20000"/>
              </a:spcBef>
            </a:pPr>
            <a:endParaRPr lang="en-US" sz="1600" dirty="0"/>
          </a:p>
          <a:p>
            <a:pPr marL="96838">
              <a:spcBef>
                <a:spcPct val="20000"/>
              </a:spcBef>
            </a:pPr>
            <a:r>
              <a:rPr lang="en-US" sz="1600" dirty="0"/>
              <a:t>1) Draft​ ​release​ ​1.1​ ​of​ ​</a:t>
            </a:r>
            <a:r>
              <a:rPr lang="en-US" sz="1600" dirty="0" err="1"/>
              <a:t>StationXML</a:t>
            </a:r>
            <a:r>
              <a:rPr lang="en-US" sz="1600" dirty="0"/>
              <a:t>​ ​with​ ​the​ ​8​ ​accepted​ ​changes​ ​and​ ​distributed​ ​to​ ​the working​ ​group​ ​for​ ​evaluation.</a:t>
            </a:r>
            <a:br>
              <a:rPr lang="en-US" sz="1600" dirty="0"/>
            </a:br>
            <a:r>
              <a:rPr lang="en-US" sz="1600" dirty="0"/>
              <a:t>Responsible:​ ​Trabant</a:t>
            </a:r>
            <a:br>
              <a:rPr lang="en-US" sz="1600" dirty="0"/>
            </a:br>
            <a:r>
              <a:rPr lang="en-US" sz="1600" b="1" dirty="0"/>
              <a:t>Status: </a:t>
            </a:r>
            <a:r>
              <a:rPr lang="en-US" sz="1600" dirty="0"/>
              <a:t>release 1.1 completed in 2019 - see </a:t>
            </a:r>
            <a:r>
              <a:rPr lang="en-US" sz="1600" dirty="0">
                <a:hlinkClick r:id="rId4">
                  <a:extLst>
                    <a:ext uri="{A12FA001-AC4F-418D-AE19-62706E023703}">
                      <ahyp:hlinkClr xmlns:ahyp="http://schemas.microsoft.com/office/drawing/2018/hyperlinkcolor" val="tx"/>
                    </a:ext>
                  </a:extLst>
                </a:hlinkClick>
              </a:rPr>
              <a:t>https://www.fdsn.org/xml/station/</a:t>
            </a:r>
            <a:br>
              <a:rPr lang="en-US" sz="1600" dirty="0"/>
            </a:br>
            <a:r>
              <a:rPr lang="en-US" sz="1600" dirty="0"/>
              <a:t>​ ​​ ​​ ​​ ​</a:t>
            </a:r>
            <a:br>
              <a:rPr lang="en-US" sz="1600" dirty="0"/>
            </a:br>
            <a:r>
              <a:rPr lang="en-US" sz="1600" dirty="0"/>
              <a:t>2) Compare​ ​quality​ ​metrics​ ​from​ ​common​ ​data​ ​to​ ​verify​ ​that​ ​there​ ​is​ ​consistency​ ​between the​ ​EIDA​ ​and​ ​IRIS​ ​definitions​ ​and​ ​software.</a:t>
            </a:r>
            <a:br>
              <a:rPr lang="en-US" sz="1600" dirty="0"/>
            </a:br>
            <a:r>
              <a:rPr lang="en-US" sz="1600" dirty="0"/>
              <a:t>Responsible:​ ​EIDA</a:t>
            </a:r>
            <a:br>
              <a:rPr lang="en-US" sz="1600" dirty="0"/>
            </a:br>
            <a:r>
              <a:rPr lang="en-US" sz="1600" b="1" dirty="0"/>
              <a:t>Status</a:t>
            </a:r>
            <a:r>
              <a:rPr lang="en-US" sz="1600" dirty="0"/>
              <a:t>: will not do, consensus is current situation with minor differences but complete documentation is OK</a:t>
            </a:r>
            <a:br>
              <a:rPr lang="en-US" sz="1600" dirty="0"/>
            </a:br>
            <a:r>
              <a:rPr lang="en-US" sz="1600" dirty="0"/>
              <a:t>​</a:t>
            </a:r>
            <a:br>
              <a:rPr lang="en-US" sz="1600" dirty="0"/>
            </a:br>
            <a:r>
              <a:rPr lang="en-US" sz="1600" dirty="0"/>
              <a:t>3) Compile​ ​a​ ​list​ ​of​ ​common​ ​requirements​ ​for​ ​next​ ​generation​ ​</a:t>
            </a:r>
            <a:r>
              <a:rPr lang="en-US" sz="1600" dirty="0" err="1"/>
              <a:t>miniSEED</a:t>
            </a:r>
            <a:br>
              <a:rPr lang="en-US" sz="1600" dirty="0"/>
            </a:br>
            <a:r>
              <a:rPr lang="en-US" sz="1600" dirty="0"/>
              <a:t>Responsible:​ ​Clinton​ ​and​ ​Trabant</a:t>
            </a:r>
            <a:br>
              <a:rPr lang="en-US" sz="1600" dirty="0"/>
            </a:br>
            <a:r>
              <a:rPr lang="en-US" sz="1600" b="1" dirty="0"/>
              <a:t>Status: </a:t>
            </a:r>
            <a:r>
              <a:rPr lang="en-US" sz="1600" dirty="0"/>
              <a:t>completed in 2018 – see </a:t>
            </a:r>
            <a:r>
              <a:rPr lang="en-US" sz="1600" dirty="0">
                <a:hlinkClick r:id="rId5">
                  <a:extLst>
                    <a:ext uri="{A12FA001-AC4F-418D-AE19-62706E023703}">
                      <ahyp:hlinkClr xmlns:ahyp="http://schemas.microsoft.com/office/drawing/2018/hyperlinkcolor" val="tx"/>
                    </a:ext>
                  </a:extLst>
                </a:hlinkClick>
              </a:rPr>
              <a:t>https://docs.google.com/document/d/1ymAe9v1rUuucpY7ai5ilKsD7V1ejwt6GxQQmJ5IevDI/edit?usp=sharing</a:t>
            </a:r>
            <a:r>
              <a:rPr lang="en-US" sz="1600" dirty="0"/>
              <a:t> </a:t>
            </a:r>
            <a:br>
              <a:rPr lang="en-US" sz="1600" dirty="0"/>
            </a:br>
            <a:endParaRPr lang="en-GB" sz="1600" dirty="0"/>
          </a:p>
          <a:p>
            <a:pPr marL="954088" lvl="1" indent="-457200">
              <a:lnSpc>
                <a:spcPct val="80000"/>
              </a:lnSpc>
              <a:spcBef>
                <a:spcPct val="20000"/>
              </a:spcBef>
              <a:buFont typeface="Arial" charset="0"/>
              <a:buNone/>
            </a:pPr>
            <a:endParaRPr lang="en-GB" sz="16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extLst>
      <p:ext uri="{BB962C8B-B14F-4D97-AF65-F5344CB8AC3E}">
        <p14:creationId xmlns:p14="http://schemas.microsoft.com/office/powerpoint/2010/main" val="1155576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Grp="1" noChangeAspect="1" noChangeArrowheads="1"/>
          </p:cNvPicPr>
          <p:nvPr>
            <p:ph type="title" idx="4294967295"/>
          </p:nvPr>
        </p:nvPicPr>
        <p:blipFill>
          <a:blip r:embed="rId3"/>
          <a:srcRect/>
          <a:stretch>
            <a:fillRect/>
          </a:stretch>
        </p:blipFill>
        <p:spPr>
          <a:xfrm>
            <a:off x="395288" y="333375"/>
            <a:ext cx="1879600" cy="955675"/>
          </a:xfrm>
        </p:spPr>
      </p:pic>
      <p:sp>
        <p:nvSpPr>
          <p:cNvPr id="24578" name="Rectangle 3"/>
          <p:cNvSpPr>
            <a:spLocks noChangeArrowheads="1"/>
          </p:cNvSpPr>
          <p:nvPr/>
        </p:nvSpPr>
        <p:spPr bwMode="auto">
          <a:xfrm>
            <a:off x="2362200" y="609600"/>
            <a:ext cx="6781800" cy="400050"/>
          </a:xfrm>
          <a:prstGeom prst="rect">
            <a:avLst/>
          </a:prstGeom>
          <a:noFill/>
          <a:ln w="9525">
            <a:noFill/>
            <a:miter lim="800000"/>
            <a:headEnd/>
            <a:tailEnd/>
          </a:ln>
        </p:spPr>
        <p:txBody>
          <a:bodyPr>
            <a:spAutoFit/>
          </a:bodyPr>
          <a:lstStyle/>
          <a:p>
            <a:r>
              <a:rPr lang="es-ES" sz="2000">
                <a:latin typeface="Impact" pitchFamily="34" charset="0"/>
              </a:rPr>
              <a:t>Federation of Digital Broad-Band Seismograph Networks</a:t>
            </a:r>
          </a:p>
        </p:txBody>
      </p:sp>
      <p:sp>
        <p:nvSpPr>
          <p:cNvPr id="24579" name="Rectangle 4"/>
          <p:cNvSpPr>
            <a:spLocks noChangeArrowheads="1"/>
          </p:cNvSpPr>
          <p:nvPr/>
        </p:nvSpPr>
        <p:spPr bwMode="auto">
          <a:xfrm>
            <a:off x="1600200" y="1752600"/>
            <a:ext cx="184150" cy="366713"/>
          </a:xfrm>
          <a:prstGeom prst="rect">
            <a:avLst/>
          </a:prstGeom>
          <a:noFill/>
          <a:ln w="9525">
            <a:noFill/>
            <a:miter lim="800000"/>
            <a:headEnd/>
            <a:tailEnd/>
          </a:ln>
        </p:spPr>
        <p:txBody>
          <a:bodyPr wrap="none">
            <a:spAutoFit/>
          </a:bodyPr>
          <a:lstStyle/>
          <a:p>
            <a:endParaRPr lang="en-GB">
              <a:latin typeface="Calibri" pitchFamily="34" charset="0"/>
            </a:endParaRPr>
          </a:p>
        </p:txBody>
      </p:sp>
      <p:sp>
        <p:nvSpPr>
          <p:cNvPr id="24580" name="Rectangle 5"/>
          <p:cNvSpPr>
            <a:spLocks noChangeArrowheads="1"/>
          </p:cNvSpPr>
          <p:nvPr/>
        </p:nvSpPr>
        <p:spPr bwMode="auto">
          <a:xfrm>
            <a:off x="1295400" y="1687513"/>
            <a:ext cx="184150" cy="457200"/>
          </a:xfrm>
          <a:prstGeom prst="rect">
            <a:avLst/>
          </a:prstGeom>
          <a:noFill/>
          <a:ln w="9525">
            <a:noFill/>
            <a:miter lim="800000"/>
            <a:headEnd/>
            <a:tailEnd/>
          </a:ln>
        </p:spPr>
        <p:txBody>
          <a:bodyPr wrap="none">
            <a:spAutoFit/>
          </a:bodyPr>
          <a:lstStyle/>
          <a:p>
            <a:endParaRPr lang="en-GB">
              <a:latin typeface="Helvetica" pitchFamily="34" charset="0"/>
            </a:endParaRPr>
          </a:p>
        </p:txBody>
      </p:sp>
      <p:sp>
        <p:nvSpPr>
          <p:cNvPr id="2" name="Slide Number Placeholder 1"/>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AC9C09B-3832-4565-8DFE-1799712E19C3}" type="slidenum">
              <a:rPr lang="es-ES" sz="1200">
                <a:solidFill>
                  <a:schemeClr val="tx1">
                    <a:tint val="75000"/>
                  </a:schemeClr>
                </a:solidFill>
                <a:latin typeface="+mn-lt"/>
                <a:cs typeface="+mn-cs"/>
              </a:rPr>
              <a:pPr algn="r" fontAlgn="auto">
                <a:spcBef>
                  <a:spcPts val="0"/>
                </a:spcBef>
                <a:spcAft>
                  <a:spcPts val="0"/>
                </a:spcAft>
                <a:defRPr/>
              </a:pPr>
              <a:t>5</a:t>
            </a:fld>
            <a:endParaRPr lang="es-ES" sz="1200" dirty="0">
              <a:solidFill>
                <a:schemeClr val="tx1">
                  <a:tint val="75000"/>
                </a:schemeClr>
              </a:solidFill>
              <a:latin typeface="+mn-lt"/>
              <a:cs typeface="+mn-cs"/>
            </a:endParaRPr>
          </a:p>
        </p:txBody>
      </p:sp>
      <p:sp>
        <p:nvSpPr>
          <p:cNvPr id="24582" name="Rectangle 3"/>
          <p:cNvSpPr txBox="1">
            <a:spLocks noChangeArrowheads="1"/>
          </p:cNvSpPr>
          <p:nvPr/>
        </p:nvSpPr>
        <p:spPr bwMode="auto">
          <a:xfrm>
            <a:off x="117475" y="1404938"/>
            <a:ext cx="8861425" cy="4443412"/>
          </a:xfrm>
          <a:prstGeom prst="rect">
            <a:avLst/>
          </a:prstGeom>
          <a:solidFill>
            <a:schemeClr val="bg1"/>
          </a:solidFill>
          <a:ln w="9525">
            <a:noFill/>
            <a:miter lim="800000"/>
            <a:headEnd/>
            <a:tailEnd/>
          </a:ln>
        </p:spPr>
        <p:txBody>
          <a:bodyPr/>
          <a:lstStyle/>
          <a:p>
            <a:pPr marL="96838">
              <a:lnSpc>
                <a:spcPct val="80000"/>
              </a:lnSpc>
              <a:spcBef>
                <a:spcPct val="20000"/>
              </a:spcBef>
              <a:buFont typeface="Arial" charset="0"/>
              <a:buNone/>
            </a:pPr>
            <a:endParaRPr lang="en-US" sz="2000" dirty="0">
              <a:latin typeface="Calibri" pitchFamily="34" charset="0"/>
            </a:endParaRPr>
          </a:p>
          <a:p>
            <a:pPr marL="96838">
              <a:lnSpc>
                <a:spcPct val="80000"/>
              </a:lnSpc>
              <a:spcBef>
                <a:spcPct val="20000"/>
              </a:spcBef>
              <a:buFont typeface="Wingdings" pitchFamily="2" charset="2"/>
              <a:buChar char="q"/>
            </a:pPr>
            <a:r>
              <a:rPr lang="en-US" sz="2000" dirty="0">
                <a:latin typeface="Calibri" pitchFamily="34" charset="0"/>
              </a:rPr>
              <a:t>  12:20 	Next generation mini-SEED format</a:t>
            </a:r>
          </a:p>
          <a:p>
            <a:pPr marL="96838">
              <a:lnSpc>
                <a:spcPct val="80000"/>
              </a:lnSpc>
              <a:spcBef>
                <a:spcPct val="20000"/>
              </a:spcBef>
              <a:buFont typeface="Arial" charset="0"/>
              <a:buNone/>
            </a:pPr>
            <a:r>
              <a:rPr lang="en-US" sz="2000" dirty="0">
                <a:latin typeface="Calibri" pitchFamily="34" charset="0"/>
              </a:rPr>
              <a:t>	  </a:t>
            </a: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Need for a new format to handle large-N experiments</a:t>
            </a:r>
          </a:p>
          <a:p>
            <a:pPr marL="496888" lvl="1">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MSEED2 will remain an accepted FDSN standard</a:t>
            </a: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WG2 completed Requirements for new format, including support for format conversion tools, compliance with existing FDSN standards</a:t>
            </a:r>
          </a:p>
          <a:p>
            <a:pPr marL="1411288" lvl="2" indent="-457200">
              <a:lnSpc>
                <a:spcPct val="80000"/>
              </a:lnSpc>
              <a:spcBef>
                <a:spcPct val="20000"/>
              </a:spcBef>
              <a:buFont typeface="Arial" charset="0"/>
              <a:buChar char="•"/>
            </a:pPr>
            <a:r>
              <a:rPr lang="en-GB" sz="2000" dirty="0">
                <a:latin typeface="Calibri" pitchFamily="34" charset="0"/>
              </a:rPr>
              <a:t>Lion </a:t>
            </a:r>
            <a:r>
              <a:rPr lang="en-GB" sz="2000" dirty="0" err="1">
                <a:latin typeface="Calibri" pitchFamily="34" charset="0"/>
              </a:rPr>
              <a:t>Krsicher</a:t>
            </a:r>
            <a:r>
              <a:rPr lang="en-GB" sz="2000" dirty="0">
                <a:latin typeface="Calibri" pitchFamily="34" charset="0"/>
              </a:rPr>
              <a:t> (ETH) coordinated the effort</a:t>
            </a:r>
          </a:p>
          <a:p>
            <a:pPr marL="1411288" lvl="2" indent="-457200">
              <a:lnSpc>
                <a:spcPct val="80000"/>
              </a:lnSpc>
              <a:spcBef>
                <a:spcPct val="20000"/>
              </a:spcBef>
              <a:buFont typeface="Arial" charset="0"/>
              <a:buChar char="•"/>
            </a:pPr>
            <a:r>
              <a:rPr lang="en-GB" sz="2000" dirty="0">
                <a:latin typeface="Calibri" pitchFamily="34" charset="0"/>
              </a:rPr>
              <a:t>Vote on each spec in 4/2018</a:t>
            </a:r>
          </a:p>
          <a:p>
            <a:pPr marL="1411288" lvl="2" indent="-457200">
              <a:lnSpc>
                <a:spcPct val="80000"/>
              </a:lnSpc>
              <a:spcBef>
                <a:spcPct val="20000"/>
              </a:spcBef>
              <a:buFont typeface="Arial" charset="0"/>
              <a:buChar char="•"/>
            </a:pPr>
            <a:r>
              <a:rPr lang="en-GB" sz="2000" dirty="0">
                <a:latin typeface="Calibri" pitchFamily="34" charset="0"/>
              </a:rPr>
              <a:t>10 voters (4 </a:t>
            </a:r>
            <a:r>
              <a:rPr lang="en-GB" sz="2000" dirty="0" err="1">
                <a:latin typeface="Calibri" pitchFamily="34" charset="0"/>
              </a:rPr>
              <a:t>N.America</a:t>
            </a:r>
            <a:r>
              <a:rPr lang="en-GB" sz="2000" dirty="0">
                <a:latin typeface="Calibri" pitchFamily="34" charset="0"/>
              </a:rPr>
              <a:t>.; 4Europe; 2Asiana)</a:t>
            </a:r>
          </a:p>
          <a:p>
            <a:pPr marL="1411288" lvl="2" indent="-457200">
              <a:lnSpc>
                <a:spcPct val="80000"/>
              </a:lnSpc>
              <a:spcBef>
                <a:spcPct val="20000"/>
              </a:spcBef>
              <a:buFont typeface="Arial" charset="0"/>
              <a:buChar char="•"/>
            </a:pPr>
            <a:r>
              <a:rPr lang="en-GB" sz="2000" dirty="0">
                <a:latin typeface="Calibri" pitchFamily="34" charset="0"/>
              </a:rPr>
              <a:t>(Vote not to make a requirement for real-time data transfer)</a:t>
            </a:r>
          </a:p>
          <a:p>
            <a:pPr marL="496888" lvl="1">
              <a:lnSpc>
                <a:spcPct val="80000"/>
              </a:lnSpc>
              <a:spcBef>
                <a:spcPct val="20000"/>
              </a:spcBef>
            </a:pPr>
            <a:endParaRPr lang="en-GB" sz="2000" dirty="0">
              <a:latin typeface="Calibri" pitchFamily="34" charset="0"/>
            </a:endParaRPr>
          </a:p>
          <a:p>
            <a:pPr marL="954088" lvl="1" indent="-457200">
              <a:lnSpc>
                <a:spcPct val="80000"/>
              </a:lnSpc>
              <a:spcBef>
                <a:spcPct val="20000"/>
              </a:spcBef>
              <a:buFont typeface="Arial" charset="0"/>
              <a:buChar char="•"/>
            </a:pPr>
            <a:r>
              <a:rPr lang="en-GB" sz="2000" dirty="0">
                <a:latin typeface="Calibri" pitchFamily="34" charset="0"/>
              </a:rPr>
              <a:t>No current candidates released to WG2</a:t>
            </a: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Char char="•"/>
            </a:pPr>
            <a:endParaRPr lang="en-GB" sz="2000" dirty="0">
              <a:latin typeface="Calibri" pitchFamily="34" charset="0"/>
            </a:endParaRPr>
          </a:p>
          <a:p>
            <a:pPr marL="954088" lvl="1" indent="-457200">
              <a:lnSpc>
                <a:spcPct val="80000"/>
              </a:lnSpc>
              <a:spcBef>
                <a:spcPct val="20000"/>
              </a:spcBef>
              <a:buFont typeface="Arial" charset="0"/>
              <a:buNone/>
            </a:pPr>
            <a:endParaRPr lang="en-GB" sz="2000" dirty="0">
              <a:latin typeface="Calibri" pitchFamily="34" charset="0"/>
            </a:endParaRPr>
          </a:p>
          <a:p>
            <a:pPr marL="954088" lvl="1" indent="-457200">
              <a:lnSpc>
                <a:spcPct val="80000"/>
              </a:lnSpc>
              <a:spcBef>
                <a:spcPct val="20000"/>
              </a:spcBef>
              <a:buFont typeface="Arial" charset="0"/>
              <a:buChar char="•"/>
            </a:pPr>
            <a:endParaRPr lang="en-US" sz="2000" dirty="0">
              <a:latin typeface="Calibri" pitchFamily="34" charset="0"/>
            </a:endParaRPr>
          </a:p>
          <a:p>
            <a:pPr marL="96838">
              <a:lnSpc>
                <a:spcPct val="80000"/>
              </a:lnSpc>
              <a:spcBef>
                <a:spcPct val="20000"/>
              </a:spcBef>
              <a:buFont typeface="Arial" charset="0"/>
              <a:buNone/>
            </a:pPr>
            <a:endParaRPr lang="en-US" sz="2000"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256200" y="1299410"/>
            <a:ext cx="8651400" cy="1730100"/>
          </a:xfrm>
          <a:prstGeom prst="rect">
            <a:avLst/>
          </a:prstGeom>
        </p:spPr>
        <p:txBody>
          <a:bodyPr spcFirstLastPara="1" vert="horz" wrap="square" lIns="91425" tIns="91425" rIns="91425" bIns="91425" numCol="1" anchor="b" anchorCtr="0" compatLnSpc="1">
            <a:prstTxWarp prst="textNoShape">
              <a:avLst/>
            </a:prstTxWarp>
            <a:noAutofit/>
          </a:bodyPr>
          <a:lstStyle/>
          <a:p>
            <a:pPr>
              <a:spcBef>
                <a:spcPts val="0"/>
              </a:spcBef>
              <a:spcAft>
                <a:spcPts val="0"/>
              </a:spcAft>
            </a:pPr>
            <a:r>
              <a:rPr lang="en" dirty="0"/>
              <a:t>IRIS-led NGF Development</a:t>
            </a:r>
            <a:endParaRPr dirty="0"/>
          </a:p>
        </p:txBody>
      </p:sp>
      <p:sp>
        <p:nvSpPr>
          <p:cNvPr id="60" name="Google Shape;60;p13"/>
          <p:cNvSpPr txBox="1">
            <a:spLocks noGrp="1"/>
          </p:cNvSpPr>
          <p:nvPr>
            <p:ph type="subTitle" idx="1"/>
          </p:nvPr>
        </p:nvSpPr>
        <p:spPr>
          <a:xfrm>
            <a:off x="681150" y="3429000"/>
            <a:ext cx="7801500" cy="1230300"/>
          </a:xfrm>
          <a:prstGeom prst="rect">
            <a:avLst/>
          </a:prstGeom>
        </p:spPr>
        <p:txBody>
          <a:bodyPr spcFirstLastPara="1" vert="horz" wrap="square" lIns="91425" tIns="91425" rIns="91425" bIns="91425" numCol="1" anchor="t" anchorCtr="0" compatLnSpc="1">
            <a:prstTxWarp prst="textNoShape">
              <a:avLst/>
            </a:prstTxWarp>
            <a:noAutofit/>
          </a:bodyPr>
          <a:lstStyle/>
          <a:p>
            <a:pPr>
              <a:spcBef>
                <a:spcPts val="0"/>
              </a:spcBef>
              <a:spcAft>
                <a:spcPts val="0"/>
              </a:spcAft>
            </a:pPr>
            <a:r>
              <a:rPr lang="en" dirty="0">
                <a:latin typeface="Calibri"/>
                <a:ea typeface="Calibri"/>
                <a:cs typeface="Calibri"/>
                <a:sym typeface="Calibri"/>
              </a:rPr>
              <a:t>Status Report</a:t>
            </a:r>
            <a:endParaRPr dirty="0">
              <a:latin typeface="Calibri"/>
              <a:ea typeface="Calibri"/>
              <a:cs typeface="Calibri"/>
              <a:sym typeface="Calibri"/>
            </a:endParaRPr>
          </a:p>
          <a:p>
            <a:pPr>
              <a:spcBef>
                <a:spcPts val="0"/>
              </a:spcBef>
              <a:spcAft>
                <a:spcPts val="0"/>
              </a:spcAft>
            </a:pPr>
            <a:endParaRPr dirty="0">
              <a:latin typeface="Calibri"/>
              <a:ea typeface="Calibri"/>
              <a:cs typeface="Calibri"/>
              <a:sym typeface="Calibri"/>
            </a:endParaRPr>
          </a:p>
          <a:p>
            <a:pPr>
              <a:spcBef>
                <a:spcPts val="0"/>
              </a:spcBef>
              <a:spcAft>
                <a:spcPts val="0"/>
              </a:spcAft>
            </a:pPr>
            <a:r>
              <a:rPr lang="en" dirty="0">
                <a:latin typeface="Calibri"/>
                <a:ea typeface="Calibri"/>
                <a:cs typeface="Calibri"/>
                <a:sym typeface="Calibri"/>
              </a:rPr>
              <a:t>FDSN Working Group II - IUGG 2019</a:t>
            </a:r>
            <a:endParaRPr dirty="0">
              <a:latin typeface="Calibri"/>
              <a:ea typeface="Calibri"/>
              <a:cs typeface="Calibri"/>
              <a:sym typeface="Calibri"/>
            </a:endParaRPr>
          </a:p>
        </p:txBody>
      </p:sp>
      <p:sp>
        <p:nvSpPr>
          <p:cNvPr id="4" name="Google Shape;88;p17">
            <a:extLst>
              <a:ext uri="{FF2B5EF4-FFF2-40B4-BE49-F238E27FC236}">
                <a16:creationId xmlns:a16="http://schemas.microsoft.com/office/drawing/2014/main" id="{09D9A6C2-4BA8-4E4B-96C8-44483EB89F70}"/>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49256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62896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a:latin typeface="Calibri"/>
                <a:ea typeface="Calibri"/>
                <a:cs typeface="Calibri"/>
                <a:sym typeface="Calibri"/>
              </a:rPr>
              <a:t>Overview</a:t>
            </a:r>
            <a:endParaRPr/>
          </a:p>
        </p:txBody>
      </p:sp>
      <p:sp>
        <p:nvSpPr>
          <p:cNvPr id="66" name="Google Shape;66;p14"/>
          <p:cNvSpPr txBox="1">
            <a:spLocks noGrp="1"/>
          </p:cNvSpPr>
          <p:nvPr>
            <p:ph type="body" idx="1"/>
          </p:nvPr>
        </p:nvSpPr>
        <p:spPr>
          <a:xfrm>
            <a:off x="311700" y="1632535"/>
            <a:ext cx="8520600" cy="3416400"/>
          </a:xfrm>
          <a:prstGeom prst="rect">
            <a:avLst/>
          </a:prstGeom>
        </p:spPr>
        <p:txBody>
          <a:bodyPr spcFirstLastPara="1" vert="horz" wrap="square" lIns="91425" tIns="91425" rIns="91425" bIns="91425" numCol="1" anchor="t" anchorCtr="0" compatLnSpc="1">
            <a:prstTxWarp prst="textNoShape">
              <a:avLst/>
            </a:prstTxWarp>
            <a:noAutofit/>
          </a:bodyPr>
          <a:lstStyle/>
          <a:p>
            <a:pPr indent="-368300">
              <a:lnSpc>
                <a:spcPct val="150000"/>
              </a:lnSpc>
              <a:buSzPts val="2200"/>
              <a:buFont typeface="Calibri"/>
              <a:buChar char="❖"/>
            </a:pPr>
            <a:r>
              <a:rPr lang="en" sz="2200" dirty="0">
                <a:latin typeface="Calibri"/>
                <a:ea typeface="Calibri"/>
                <a:cs typeface="Calibri"/>
                <a:sym typeface="Calibri"/>
              </a:rPr>
              <a:t>Specification is complete</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Specification meets WG II requirements</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Reference data set available</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Library to read/write format in pre-release</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Converter available</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Validator available</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IRIS </a:t>
            </a:r>
            <a:r>
              <a:rPr lang="en" sz="2200" dirty="0" err="1">
                <a:latin typeface="Calibri"/>
                <a:ea typeface="Calibri"/>
                <a:cs typeface="Calibri"/>
                <a:sym typeface="Calibri"/>
              </a:rPr>
              <a:t>fdsnws-dataselect</a:t>
            </a:r>
            <a:r>
              <a:rPr lang="en" sz="2200" dirty="0">
                <a:latin typeface="Calibri"/>
                <a:ea typeface="Calibri"/>
                <a:cs typeface="Calibri"/>
                <a:sym typeface="Calibri"/>
              </a:rPr>
              <a:t> delivering NGF</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Next steps</a:t>
            </a:r>
            <a:endParaRPr sz="22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C350D354-C610-B445-8576-A91E7AADC4AB}"/>
              </a:ext>
            </a:extLst>
          </p:cNvPr>
          <p:cNvSpPr txBox="1"/>
          <p:nvPr/>
        </p:nvSpPr>
        <p:spPr>
          <a:xfrm>
            <a:off x="6858000" y="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4172851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634677"/>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Features: requirements and more</a:t>
            </a:r>
            <a:endParaRPr dirty="0"/>
          </a:p>
        </p:txBody>
      </p:sp>
      <p:sp>
        <p:nvSpPr>
          <p:cNvPr id="73" name="Google Shape;73;p15"/>
          <p:cNvSpPr txBox="1">
            <a:spLocks noGrp="1"/>
          </p:cNvSpPr>
          <p:nvPr>
            <p:ph type="body" idx="1"/>
          </p:nvPr>
        </p:nvSpPr>
        <p:spPr>
          <a:xfrm>
            <a:off x="311700" y="1720800"/>
            <a:ext cx="8520600" cy="3416400"/>
          </a:xfrm>
          <a:prstGeom prst="rect">
            <a:avLst/>
          </a:prstGeom>
        </p:spPr>
        <p:txBody>
          <a:bodyPr spcFirstLastPara="1" vert="horz" wrap="square" lIns="91425" tIns="91425" rIns="91425" bIns="91425" numCol="1" anchor="t" anchorCtr="0" compatLnSpc="1">
            <a:prstTxWarp prst="textNoShape">
              <a:avLst/>
            </a:prstTxWarp>
            <a:noAutofit/>
          </a:bodyPr>
          <a:lstStyle/>
          <a:p>
            <a:pPr indent="-368300">
              <a:lnSpc>
                <a:spcPct val="150000"/>
              </a:lnSpc>
              <a:buSzPts val="2200"/>
              <a:buFont typeface="Calibri"/>
              <a:buChar char="●"/>
            </a:pPr>
            <a:r>
              <a:rPr lang="en" sz="2200" dirty="0">
                <a:latin typeface="Calibri"/>
                <a:ea typeface="Calibri"/>
                <a:cs typeface="Calibri"/>
                <a:sym typeface="Calibri"/>
              </a:rPr>
              <a:t>URN source identifier, instead of SEED codes</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Increase sample rate to 64-bit precision, notation for period</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Increase start time resolution to nanoseconds</a:t>
            </a:r>
            <a:endParaRPr sz="2200" dirty="0">
              <a:latin typeface="Calibri"/>
              <a:ea typeface="Calibri"/>
              <a:cs typeface="Calibri"/>
              <a:sym typeface="Calibri"/>
            </a:endParaRPr>
          </a:p>
          <a:p>
            <a:pPr indent="-368300">
              <a:lnSpc>
                <a:spcPct val="150000"/>
              </a:lnSpc>
              <a:buSzPts val="2200"/>
              <a:buFont typeface="Calibri"/>
              <a:buChar char="●"/>
            </a:pPr>
            <a:r>
              <a:rPr lang="en" sz="2200" dirty="0">
                <a:latin typeface="Calibri"/>
                <a:ea typeface="Calibri"/>
                <a:cs typeface="Calibri"/>
                <a:sym typeface="Calibri"/>
              </a:rPr>
              <a:t>Variable record length</a:t>
            </a:r>
            <a:endParaRPr sz="2200" dirty="0">
              <a:latin typeface="Calibri"/>
              <a:ea typeface="Calibri"/>
              <a:cs typeface="Calibri"/>
              <a:sym typeface="Calibri"/>
            </a:endParaRPr>
          </a:p>
          <a:p>
            <a:pPr indent="-368300">
              <a:lnSpc>
                <a:spcPct val="115000"/>
              </a:lnSpc>
              <a:buClr>
                <a:schemeClr val="accent3"/>
              </a:buClr>
              <a:buSzPts val="2200"/>
              <a:buFont typeface="Calibri"/>
              <a:buChar char="●"/>
            </a:pPr>
            <a:endParaRPr lang="en" sz="2200" dirty="0">
              <a:latin typeface="Calibri"/>
              <a:ea typeface="Calibri"/>
              <a:cs typeface="Calibri"/>
              <a:sym typeface="Calibri"/>
            </a:endParaRPr>
          </a:p>
          <a:p>
            <a:pPr indent="-368300">
              <a:lnSpc>
                <a:spcPct val="115000"/>
              </a:lnSpc>
              <a:buClr>
                <a:schemeClr val="accent3"/>
              </a:buClr>
              <a:buSzPts val="2200"/>
              <a:buFont typeface="Calibri"/>
              <a:buChar char="●"/>
            </a:pPr>
            <a:r>
              <a:rPr lang="en" sz="2200" dirty="0">
                <a:latin typeface="Calibri"/>
                <a:ea typeface="Calibri"/>
                <a:cs typeface="Calibri"/>
                <a:sym typeface="Calibri"/>
              </a:rPr>
              <a:t>Simplifications:</a:t>
            </a:r>
            <a:endParaRPr sz="2200" dirty="0">
              <a:latin typeface="Calibri"/>
              <a:ea typeface="Calibri"/>
              <a:cs typeface="Calibri"/>
              <a:sym typeface="Calibri"/>
            </a:endParaRPr>
          </a:p>
          <a:p>
            <a:pPr lvl="1" indent="-368300">
              <a:lnSpc>
                <a:spcPct val="115000"/>
              </a:lnSpc>
              <a:spcBef>
                <a:spcPts val="0"/>
              </a:spcBef>
              <a:buSzPts val="2200"/>
              <a:buFont typeface="Calibri"/>
              <a:buChar char="○"/>
            </a:pPr>
            <a:r>
              <a:rPr lang="en" sz="2200" dirty="0">
                <a:latin typeface="Calibri"/>
                <a:ea typeface="Calibri"/>
                <a:cs typeface="Calibri"/>
                <a:sym typeface="Calibri"/>
              </a:rPr>
              <a:t>Critical details in fixed header, fixing historical expansion</a:t>
            </a:r>
            <a:endParaRPr sz="2200" dirty="0">
              <a:latin typeface="Calibri"/>
              <a:ea typeface="Calibri"/>
              <a:cs typeface="Calibri"/>
              <a:sym typeface="Calibri"/>
            </a:endParaRPr>
          </a:p>
          <a:p>
            <a:pPr lvl="1" indent="-368300">
              <a:lnSpc>
                <a:spcPct val="115000"/>
              </a:lnSpc>
              <a:spcBef>
                <a:spcPts val="0"/>
              </a:spcBef>
              <a:buSzPts val="2200"/>
              <a:buFont typeface="Calibri"/>
              <a:buChar char="○"/>
            </a:pPr>
            <a:r>
              <a:rPr lang="en" sz="2200" dirty="0">
                <a:latin typeface="Calibri"/>
                <a:ea typeface="Calibri"/>
                <a:cs typeface="Calibri"/>
                <a:sym typeface="Calibri"/>
              </a:rPr>
              <a:t>Fixed byte order, header is little-endian, encodings are fixed</a:t>
            </a:r>
            <a:endParaRPr sz="2200" dirty="0">
              <a:latin typeface="Calibri"/>
              <a:ea typeface="Calibri"/>
              <a:cs typeface="Calibri"/>
              <a:sym typeface="Calibri"/>
            </a:endParaRPr>
          </a:p>
          <a:p>
            <a:pPr lvl="1" indent="-368300">
              <a:lnSpc>
                <a:spcPct val="115000"/>
              </a:lnSpc>
              <a:spcBef>
                <a:spcPts val="0"/>
              </a:spcBef>
              <a:buSzPts val="2200"/>
              <a:buFont typeface="Calibri"/>
              <a:buChar char="○"/>
            </a:pPr>
            <a:r>
              <a:rPr lang="en" sz="2200" dirty="0">
                <a:latin typeface="Calibri"/>
                <a:ea typeface="Calibri"/>
                <a:cs typeface="Calibri"/>
                <a:sym typeface="Calibri"/>
              </a:rPr>
              <a:t>Drop legacy data encodings, reserve values</a:t>
            </a:r>
            <a:endParaRPr sz="2200"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C7A1217D-2CB1-5E4C-9D52-E016A31FD6AC}"/>
              </a:ext>
            </a:extLst>
          </p:cNvPr>
          <p:cNvSpPr txBox="1"/>
          <p:nvPr/>
        </p:nvSpPr>
        <p:spPr>
          <a:xfrm>
            <a:off x="6858000" y="1143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3461753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640392"/>
            <a:ext cx="8520600" cy="572700"/>
          </a:xfrm>
          <a:prstGeom prst="rect">
            <a:avLst/>
          </a:prstGeom>
        </p:spPr>
        <p:txBody>
          <a:bodyPr spcFirstLastPara="1" vert="horz" wrap="square" lIns="91425" tIns="91425" rIns="91425" bIns="91425" numCol="1" anchor="t" anchorCtr="0" compatLnSpc="1">
            <a:prstTxWarp prst="textNoShape">
              <a:avLst/>
            </a:prstTxWarp>
            <a:noAutofit/>
          </a:bodyPr>
          <a:lstStyle/>
          <a:p>
            <a:pPr algn="l"/>
            <a:r>
              <a:rPr lang="en" dirty="0">
                <a:latin typeface="Calibri"/>
                <a:ea typeface="Calibri"/>
                <a:cs typeface="Calibri"/>
                <a:sym typeface="Calibri"/>
              </a:rPr>
              <a:t>Features: requirements and more</a:t>
            </a:r>
            <a:endParaRPr dirty="0">
              <a:latin typeface="Calibri"/>
              <a:ea typeface="Calibri"/>
              <a:cs typeface="Calibri"/>
              <a:sym typeface="Calibri"/>
            </a:endParaRPr>
          </a:p>
        </p:txBody>
      </p:sp>
      <p:sp>
        <p:nvSpPr>
          <p:cNvPr id="80" name="Google Shape;80;p16"/>
          <p:cNvSpPr txBox="1">
            <a:spLocks noGrp="1"/>
          </p:cNvSpPr>
          <p:nvPr>
            <p:ph type="body" idx="1"/>
          </p:nvPr>
        </p:nvSpPr>
        <p:spPr>
          <a:xfrm>
            <a:off x="311700" y="1518235"/>
            <a:ext cx="8729430" cy="3990900"/>
          </a:xfrm>
          <a:prstGeom prst="rect">
            <a:avLst/>
          </a:prstGeom>
        </p:spPr>
        <p:txBody>
          <a:bodyPr spcFirstLastPara="1" vert="horz" wrap="square" lIns="91425" tIns="91425" rIns="91425" bIns="91425" numCol="1" anchor="t" anchorCtr="0" compatLnSpc="1">
            <a:prstTxWarp prst="textNoShape">
              <a:avLst/>
            </a:prstTxWarp>
            <a:noAutofit/>
          </a:bodyPr>
          <a:lstStyle/>
          <a:p>
            <a:pPr marL="0" indent="0">
              <a:buNone/>
            </a:pPr>
            <a:r>
              <a:rPr lang="en" sz="2200" dirty="0">
                <a:latin typeface="Calibri"/>
                <a:ea typeface="Calibri"/>
                <a:cs typeface="Calibri"/>
                <a:sym typeface="Calibri"/>
              </a:rPr>
              <a:t>Additions:</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Format version</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Data publication version</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CRC field, allowing validation of data integrity at any point</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“Mass position off scale” flag</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a:t>
            </a:r>
            <a:r>
              <a:rPr lang="en" sz="2200" dirty="0" err="1">
                <a:latin typeface="Calibri"/>
                <a:ea typeface="Calibri"/>
                <a:cs typeface="Calibri"/>
                <a:sym typeface="Calibri"/>
              </a:rPr>
              <a:t>Recenter</a:t>
            </a:r>
            <a:r>
              <a:rPr lang="en" sz="2200" dirty="0">
                <a:latin typeface="Calibri"/>
                <a:ea typeface="Calibri"/>
                <a:cs typeface="Calibri"/>
                <a:sym typeface="Calibri"/>
              </a:rPr>
              <a:t>” (mass, gimbal)  headers</a:t>
            </a:r>
            <a:endParaRPr sz="2200" dirty="0">
              <a:latin typeface="Calibri"/>
              <a:ea typeface="Calibri"/>
              <a:cs typeface="Calibri"/>
              <a:sym typeface="Calibri"/>
            </a:endParaRPr>
          </a:p>
          <a:p>
            <a:pPr>
              <a:buFont typeface="Calibri"/>
              <a:buChar char="●"/>
            </a:pPr>
            <a:r>
              <a:rPr lang="en" sz="2200" dirty="0">
                <a:latin typeface="Calibri"/>
                <a:ea typeface="Calibri"/>
                <a:cs typeface="Calibri"/>
                <a:sym typeface="Calibri"/>
              </a:rPr>
              <a:t>“</a:t>
            </a:r>
            <a:r>
              <a:rPr lang="en" sz="2200" dirty="0" err="1">
                <a:latin typeface="Calibri"/>
                <a:ea typeface="Calibri"/>
                <a:cs typeface="Calibri"/>
                <a:sym typeface="Calibri"/>
              </a:rPr>
              <a:t>ProvenanceURI</a:t>
            </a:r>
            <a:r>
              <a:rPr lang="en" sz="2200" dirty="0">
                <a:latin typeface="Calibri"/>
                <a:ea typeface="Calibri"/>
                <a:cs typeface="Calibri"/>
                <a:sym typeface="Calibri"/>
              </a:rPr>
              <a:t>” header</a:t>
            </a:r>
            <a:endParaRPr sz="2200" dirty="0">
              <a:latin typeface="Calibri"/>
              <a:ea typeface="Calibri"/>
              <a:cs typeface="Calibri"/>
              <a:sym typeface="Calibri"/>
            </a:endParaRPr>
          </a:p>
          <a:p>
            <a:pPr marL="0" indent="0">
              <a:spcBef>
                <a:spcPts val="1600"/>
              </a:spcBef>
              <a:buNone/>
            </a:pPr>
            <a:r>
              <a:rPr lang="en" sz="2200" dirty="0">
                <a:latin typeface="Calibri"/>
                <a:ea typeface="Calibri"/>
                <a:cs typeface="Calibri"/>
                <a:sym typeface="Calibri"/>
              </a:rPr>
              <a:t>Optional headers in flexible, hierarchical key-value (JSON) structure:</a:t>
            </a:r>
            <a:endParaRPr sz="2200" dirty="0">
              <a:latin typeface="Calibri"/>
              <a:ea typeface="Calibri"/>
              <a:cs typeface="Calibri"/>
              <a:sym typeface="Calibri"/>
            </a:endParaRPr>
          </a:p>
          <a:p>
            <a:pPr indent="-330200">
              <a:buSzPts val="1600"/>
              <a:buFont typeface="Calibri"/>
              <a:buChar char="●"/>
            </a:pPr>
            <a:r>
              <a:rPr lang="en" sz="1700" dirty="0">
                <a:latin typeface="Calibri"/>
                <a:ea typeface="Calibri"/>
                <a:cs typeface="Calibri"/>
                <a:sym typeface="Calibri"/>
              </a:rPr>
              <a:t>Specify a reserved set of extra headers defined by the FDSN, provide schema for validation</a:t>
            </a:r>
            <a:endParaRPr sz="1700" dirty="0">
              <a:latin typeface="Calibri"/>
              <a:ea typeface="Calibri"/>
              <a:cs typeface="Calibri"/>
              <a:sym typeface="Calibri"/>
            </a:endParaRPr>
          </a:p>
          <a:p>
            <a:pPr indent="-330200">
              <a:buSzPts val="1600"/>
              <a:buFont typeface="Calibri"/>
              <a:buChar char="●"/>
            </a:pPr>
            <a:r>
              <a:rPr lang="en" sz="1700" dirty="0">
                <a:latin typeface="Calibri"/>
                <a:ea typeface="Calibri"/>
                <a:cs typeface="Calibri"/>
                <a:sym typeface="Calibri"/>
              </a:rPr>
              <a:t>Most previous flags and </a:t>
            </a:r>
            <a:r>
              <a:rPr lang="en" sz="1700" dirty="0" err="1">
                <a:latin typeface="Calibri"/>
                <a:ea typeface="Calibri"/>
                <a:cs typeface="Calibri"/>
                <a:sym typeface="Calibri"/>
              </a:rPr>
              <a:t>blockette</a:t>
            </a:r>
            <a:r>
              <a:rPr lang="en" sz="1700" dirty="0">
                <a:latin typeface="Calibri"/>
                <a:ea typeface="Calibri"/>
                <a:cs typeface="Calibri"/>
                <a:sym typeface="Calibri"/>
              </a:rPr>
              <a:t> contents defined in reserved extra headers</a:t>
            </a:r>
            <a:endParaRPr sz="1700" dirty="0">
              <a:latin typeface="Calibri"/>
              <a:ea typeface="Calibri"/>
              <a:cs typeface="Calibri"/>
              <a:sym typeface="Calibri"/>
            </a:endParaRPr>
          </a:p>
          <a:p>
            <a:pPr indent="-330200">
              <a:buSzPts val="1600"/>
              <a:buFont typeface="Calibri"/>
              <a:buChar char="●"/>
            </a:pPr>
            <a:r>
              <a:rPr lang="en" sz="1700" dirty="0">
                <a:latin typeface="Calibri"/>
                <a:ea typeface="Calibri"/>
                <a:cs typeface="Calibri"/>
                <a:sym typeface="Calibri"/>
              </a:rPr>
              <a:t>Allow arbitrary headers to be included in a record</a:t>
            </a:r>
            <a:endParaRPr sz="1700" dirty="0">
              <a:latin typeface="Calibri"/>
              <a:ea typeface="Calibri"/>
              <a:cs typeface="Calibri"/>
              <a:sym typeface="Calibri"/>
            </a:endParaRPr>
          </a:p>
          <a:p>
            <a:pPr marL="0" indent="0">
              <a:buNone/>
            </a:pPr>
            <a:endParaRPr dirty="0">
              <a:latin typeface="Calibri"/>
              <a:ea typeface="Calibri"/>
              <a:cs typeface="Calibri"/>
              <a:sym typeface="Calibri"/>
            </a:endParaRPr>
          </a:p>
        </p:txBody>
      </p:sp>
      <p:sp>
        <p:nvSpPr>
          <p:cNvPr id="5" name="Google Shape;88;p17">
            <a:extLst>
              <a:ext uri="{FF2B5EF4-FFF2-40B4-BE49-F238E27FC236}">
                <a16:creationId xmlns:a16="http://schemas.microsoft.com/office/drawing/2014/main" id="{B61E6592-F02D-924F-9751-5AD947C731B8}"/>
              </a:ext>
            </a:extLst>
          </p:cNvPr>
          <p:cNvSpPr txBox="1"/>
          <p:nvPr/>
        </p:nvSpPr>
        <p:spPr>
          <a:xfrm>
            <a:off x="6858000" y="22860"/>
            <a:ext cx="2286000" cy="393600"/>
          </a:xfrm>
          <a:prstGeom prst="rect">
            <a:avLst/>
          </a:prstGeom>
          <a:noFill/>
          <a:ln>
            <a:noFill/>
          </a:ln>
        </p:spPr>
        <p:txBody>
          <a:bodyPr spcFirstLastPara="1" wrap="square" lIns="91425" tIns="91425" rIns="91425" bIns="91425" anchor="ctr" anchorCtr="0">
            <a:noAutofit/>
          </a:bodyPr>
          <a:lstStyle/>
          <a:p>
            <a:pPr algn="r">
              <a:spcBef>
                <a:spcPts val="0"/>
              </a:spcBef>
              <a:spcAft>
                <a:spcPts val="0"/>
              </a:spcAft>
            </a:pPr>
            <a:r>
              <a:rPr lang="en" sz="1200" dirty="0">
                <a:solidFill>
                  <a:srgbClr val="0066CC"/>
                </a:solidFill>
                <a:latin typeface="Calibri"/>
                <a:ea typeface="Calibri"/>
                <a:cs typeface="Calibri"/>
                <a:sym typeface="Calibri"/>
              </a:rPr>
              <a:t>IRIS NGF Development Status</a:t>
            </a:r>
            <a:endParaRPr sz="1200" dirty="0">
              <a:solidFill>
                <a:srgbClr val="0066CC"/>
              </a:solidFill>
              <a:latin typeface="Calibri"/>
              <a:ea typeface="Calibri"/>
              <a:cs typeface="Calibri"/>
              <a:sym typeface="Calibri"/>
            </a:endParaRPr>
          </a:p>
        </p:txBody>
      </p:sp>
    </p:spTree>
    <p:extLst>
      <p:ext uri="{BB962C8B-B14F-4D97-AF65-F5344CB8AC3E}">
        <p14:creationId xmlns:p14="http://schemas.microsoft.com/office/powerpoint/2010/main" val="2703828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6995</TotalTime>
  <Words>1501</Words>
  <Application>Microsoft Macintosh PowerPoint</Application>
  <PresentationFormat>On-screen Show (4:3)</PresentationFormat>
  <Paragraphs>405</Paragraphs>
  <Slides>37</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Helvetica</vt:lpstr>
      <vt:lpstr>Impact</vt:lpstr>
      <vt:lpstr>Wingdings</vt:lpstr>
      <vt:lpstr>Office Theme</vt:lpstr>
      <vt:lpstr>PowerPoint Presentation</vt:lpstr>
      <vt:lpstr>PowerPoint Presentation</vt:lpstr>
      <vt:lpstr>PowerPoint Presentation</vt:lpstr>
      <vt:lpstr>PowerPoint Presentation</vt:lpstr>
      <vt:lpstr>PowerPoint Presentation</vt:lpstr>
      <vt:lpstr>IRIS-led NGF Development</vt:lpstr>
      <vt:lpstr>Overview</vt:lpstr>
      <vt:lpstr>Features: requirements and more</vt:lpstr>
      <vt:lpstr>Features: requirements and more</vt:lpstr>
      <vt:lpstr>Forward compatibility</vt:lpstr>
      <vt:lpstr>Reference data set</vt:lpstr>
      <vt:lpstr>Pre-release of libmseed is ready</vt:lpstr>
      <vt:lpstr>Converter available</vt:lpstr>
      <vt:lpstr>Format validator available</vt:lpstr>
      <vt:lpstr>IRIS fdsnws-dataselect delivering NGF</vt:lpstr>
      <vt:lpstr>Next steps</vt:lpstr>
      <vt:lpstr>PowerPoint Presentation</vt:lpstr>
      <vt:lpstr>PowerPoint Presentation</vt:lpstr>
      <vt:lpstr>PowerPoint Presentation</vt:lpstr>
      <vt:lpstr>FDSN URN Source Identifier Scheme</vt:lpstr>
      <vt:lpstr>What is a URN and what does “source identifier” mean?</vt:lpstr>
      <vt:lpstr>The drivers for a URN scheme</vt:lpstr>
      <vt:lpstr>Goals of our proposal</vt:lpstr>
      <vt:lpstr>XFDSN URN scheme</vt:lpstr>
      <vt:lpstr>Motivation for expansion of codes</vt:lpstr>
      <vt:lpstr>Expansion of codes</vt:lpstr>
      <vt:lpstr>Convention for temporary network deployments</vt:lpstr>
      <vt:lpstr>Conclusion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Istvan Bondar</dc:creator>
  <cp:lastModifiedBy>John Clinton</cp:lastModifiedBy>
  <cp:revision>67</cp:revision>
  <dcterms:created xsi:type="dcterms:W3CDTF">2016-04-07T10:27:51Z</dcterms:created>
  <dcterms:modified xsi:type="dcterms:W3CDTF">2019-07-13T15:25:46Z</dcterms:modified>
</cp:coreProperties>
</file>