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10" r:id="rId2"/>
    <p:sldId id="307" r:id="rId3"/>
    <p:sldId id="284" r:id="rId4"/>
    <p:sldId id="306" r:id="rId5"/>
    <p:sldId id="308" r:id="rId6"/>
    <p:sldId id="309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9428"/>
    <a:srgbClr val="FF0000"/>
    <a:srgbClr val="0066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21" autoAdjust="0"/>
    <p:restoredTop sz="94719" autoAdjust="0"/>
  </p:normalViewPr>
  <p:slideViewPr>
    <p:cSldViewPr snapToGrid="0" snapToObjects="1">
      <p:cViewPr varScale="1">
        <p:scale>
          <a:sx n="95" d="100"/>
          <a:sy n="95" d="100"/>
        </p:scale>
        <p:origin x="-6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B49D59-FAEF-4B55-B063-8186005F6D20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5BBE84-AA63-47CF-AE3C-07EE02CA1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67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2CF84E6-1541-4697-9153-B9C357B0AA61}" type="slidenum">
              <a:rPr lang="es-ES" sz="1200">
                <a:latin typeface="+mn-lt"/>
              </a:rPr>
              <a:pPr algn="r">
                <a:defRPr/>
              </a:pPr>
              <a:t>1</a:t>
            </a:fld>
            <a:endParaRPr lang="es-ES" sz="1200">
              <a:latin typeface="+mn-lt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54F536C-ABDD-4559-BFC4-D4A6834CFFF8}" type="slidenum">
              <a:rPr lang="es-ES" sz="1200">
                <a:latin typeface="+mn-lt"/>
              </a:rPr>
              <a:pPr algn="r">
                <a:defRPr/>
              </a:pPr>
              <a:t>2</a:t>
            </a:fld>
            <a:endParaRPr lang="es-ES" sz="1200">
              <a:latin typeface="+mn-lt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BEA9A0-C3A4-41AB-824F-03E04601C618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ES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FF92FC8-570F-4538-97F0-BFBB2F7F8215}" type="slidenum">
              <a:rPr lang="es-ES" sz="1200">
                <a:latin typeface="+mn-lt"/>
              </a:rPr>
              <a:pPr algn="r">
                <a:defRPr/>
              </a:pPr>
              <a:t>4</a:t>
            </a:fld>
            <a:endParaRPr lang="es-ES" sz="1200">
              <a:latin typeface="+mn-lt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F22F158-0AE2-4EAE-B2E6-3C9967C02E25}" type="slidenum">
              <a:rPr lang="es-ES" sz="1200">
                <a:latin typeface="+mn-lt"/>
              </a:rPr>
              <a:pPr algn="r">
                <a:defRPr/>
              </a:pPr>
              <a:t>5</a:t>
            </a:fld>
            <a:endParaRPr lang="es-ES" sz="1200">
              <a:latin typeface="+mn-lt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B9D8DFD-86A7-4083-9307-5A9FA66A0774}" type="slidenum">
              <a:rPr lang="es-ES" sz="1200">
                <a:latin typeface="+mn-lt"/>
              </a:rPr>
              <a:pPr algn="r">
                <a:defRPr/>
              </a:pPr>
              <a:t>6</a:t>
            </a:fld>
            <a:endParaRPr lang="es-ES" sz="1200">
              <a:latin typeface="+mn-lt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D13BE-4C19-4F87-9787-0A9DE9EFCC2D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2EF5A-F27D-4569-A17D-541B9E809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60A7D-221C-4FEA-B3A6-411991E95A07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D141-221E-4EBB-91FC-9737B19FF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0BF9F-21DD-4B02-86B5-801F2A825ABE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4F2AD-4F59-4182-87E8-F5E46A40B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E58A8-D74A-472F-B415-6895C23E61E9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B960E-97ED-4AC4-8ED5-619984FD7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06712-B496-4036-ABCB-8D994482A82B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F11D3-47CA-4BC9-A5F8-7D0B426D5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900AD-83F3-4AEC-AF67-2AE6B97D639A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FCAE4-DF88-45D2-BD15-866B6743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D2F7D-A3D9-49AF-916A-20B3F2E6C0D7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FACA2-1534-40E3-9F0C-DB93727D4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A5554-012B-4543-9F51-9FBD9001A5DE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D5917-F7AC-4E1A-89D1-D6C7C7D21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FD879-F57E-425F-9D6E-3F6E42AE51EE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B8539-1777-4695-8C91-30D6C209F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08B76-AB2D-4620-9182-3E46DBAC920A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D402C-0174-409C-B67A-C9B863612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E1D1E-CC55-48E8-8F78-4B9CCFF05F67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D5085-C988-48F7-B21A-5D94E150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367DE4-FECF-4D0D-9D4E-AA8E6A2E5CD3}" type="datetimeFigureOut">
              <a:rPr lang="en-US"/>
              <a:pPr>
                <a:defRPr/>
              </a:pPr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5E9909-BF98-413A-85DF-FE9773A09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333375"/>
            <a:ext cx="1879600" cy="955675"/>
          </a:xfrm>
        </p:spPr>
      </p:pic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latin typeface="Impact" pitchFamily="34" charset="0"/>
              </a:rPr>
              <a:t>Federation of Digital Broad-Band Seismograph Networks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Helvetica" pitchFamily="34" charset="0"/>
            </a:endParaRP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198438" y="1760538"/>
            <a:ext cx="8716962" cy="3463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atin typeface="+mj-lt"/>
                <a:cs typeface="+mn-cs"/>
              </a:rPr>
              <a:t>FDSN Working Group II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3600" dirty="0">
                <a:latin typeface="+mn-lt"/>
                <a:cs typeface="+mn-cs"/>
              </a:rPr>
              <a:t>Data Format </a:t>
            </a:r>
            <a:r>
              <a:rPr lang="nl-NL" sz="3600" dirty="0" err="1">
                <a:latin typeface="+mn-lt"/>
                <a:cs typeface="+mn-cs"/>
              </a:rPr>
              <a:t>and</a:t>
            </a:r>
            <a:r>
              <a:rPr lang="nl-NL" sz="3600" dirty="0">
                <a:latin typeface="+mn-lt"/>
                <a:cs typeface="+mn-cs"/>
              </a:rPr>
              <a:t> Data Centers </a:t>
            </a:r>
            <a:endParaRPr lang="en-US" sz="3600" b="1" dirty="0">
              <a:latin typeface="+mj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100" i="1" dirty="0">
              <a:latin typeface="Impact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Reinoud Sleeman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IAG-IASPEI Joint Scientific Assembly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Kobe, Japan, 1 August 2017</a:t>
            </a: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1391F01-2B33-44D6-B53F-F51AA7F022AD}" type="slidenum">
              <a:rPr lang="es-E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s-E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333375"/>
            <a:ext cx="1879600" cy="955675"/>
          </a:xfrm>
        </p:spPr>
      </p:pic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latin typeface="Impact" pitchFamily="34" charset="0"/>
              </a:rPr>
              <a:t>Federation of Digital Broad-Band Seismograph Networks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Helvetica" pitchFamily="34" charset="0"/>
            </a:endParaRP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8A002B4-84B4-48CF-9C13-87BEAD172DB3}" type="slidenum">
              <a:rPr lang="es-E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s-E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17475" y="1404938"/>
            <a:ext cx="8861425" cy="44434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>
                <a:latin typeface="Calibri" pitchFamily="34" charset="0"/>
              </a:rPr>
              <a:t>  StationXML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>
                <a:latin typeface="Calibri" pitchFamily="34" charset="0"/>
              </a:rPr>
              <a:t>	 </a:t>
            </a:r>
            <a:r>
              <a:rPr lang="en-US" sz="1600">
                <a:latin typeface="Calibri" pitchFamily="34" charset="0"/>
              </a:rPr>
              <a:t> pending issues, often very limited response; minor revisions vs major revision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>
                <a:latin typeface="Calibri" pitchFamily="34" charset="0"/>
              </a:rPr>
              <a:t>  OBS White Paper Metadata </a:t>
            </a:r>
            <a:r>
              <a:rPr lang="en-US" sz="1600">
                <a:latin typeface="Calibri" pitchFamily="34" charset="0"/>
              </a:rPr>
              <a:t>(Wayne Crawford)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1600">
                <a:latin typeface="Calibri" pitchFamily="34" charset="0"/>
              </a:rPr>
              <a:t>	  proposal to define standards for OBS (data, metadata, processing) and align these with FDSN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1600">
                <a:latin typeface="Calibri" pitchFamily="34" charset="0"/>
              </a:rPr>
              <a:t>          standards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>
                <a:latin typeface="Calibri" pitchFamily="34" charset="0"/>
              </a:rPr>
              <a:t>  Quality Control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>
                <a:latin typeface="Calibri" pitchFamily="34" charset="0"/>
              </a:rPr>
              <a:t>        </a:t>
            </a:r>
            <a:r>
              <a:rPr lang="en-US" sz="1600">
                <a:latin typeface="Calibri" pitchFamily="34" charset="0"/>
              </a:rPr>
              <a:t>proposal to define standard metrics of basic parameters - status 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>
                <a:latin typeface="Calibri" pitchFamily="34" charset="0"/>
              </a:rPr>
              <a:t>  Future of mini-SEED (Next Generation (NG) format)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1600">
                <a:latin typeface="Calibri" pitchFamily="34" charset="0"/>
              </a:rPr>
              <a:t>Technical Workshop (22-23 March, 2017, Utrecht (Netherlands), ORFEUS funding)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1600">
                <a:latin typeface="Calibri" pitchFamily="34" charset="0"/>
              </a:rPr>
              <a:t>White Paper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17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333375"/>
            <a:ext cx="1879600" cy="955675"/>
          </a:xfrm>
        </p:spPr>
      </p:pic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latin typeface="Impact" pitchFamily="34" charset="0"/>
              </a:rPr>
              <a:t>Federation of Digital Broad-Band Seismograph Networks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Helvetic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31A51-3C6A-45C7-A19F-C1BC8F91912D}" type="slidenum">
              <a:rPr lang="es-ES"/>
              <a:pPr>
                <a:defRPr/>
              </a:pPr>
              <a:t>3</a:t>
            </a:fld>
            <a:endParaRPr lang="es-ES" dirty="0"/>
          </a:p>
        </p:txBody>
      </p:sp>
      <p:sp>
        <p:nvSpPr>
          <p:cNvPr id="18438" name="Rectangle 3"/>
          <p:cNvSpPr txBox="1">
            <a:spLocks noChangeArrowheads="1"/>
          </p:cNvSpPr>
          <p:nvPr/>
        </p:nvSpPr>
        <p:spPr bwMode="auto">
          <a:xfrm>
            <a:off x="117475" y="1404938"/>
            <a:ext cx="8861425" cy="4443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000">
                <a:latin typeface="Calibri" pitchFamily="34" charset="0"/>
              </a:rPr>
              <a:t>  StationXML</a:t>
            </a: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>
                <a:latin typeface="Calibri" pitchFamily="34" charset="0"/>
              </a:rPr>
              <a:t>Acceptance by WG2 to release a minor version update of StationXML (includes all accepted changes, e.g. DOI).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nl-NL" sz="2000">
                <a:latin typeface="Calibri" pitchFamily="34" charset="0"/>
              </a:rPr>
              <a:t>Acceptance by WG2 to work on a major revision of StationXML related 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nl-NL" sz="2000">
                <a:latin typeface="Calibri" pitchFamily="34" charset="0"/>
              </a:rPr>
              <a:t>        to future developments of mini-SEED.</a:t>
            </a: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16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333375"/>
            <a:ext cx="1879600" cy="955675"/>
          </a:xfrm>
        </p:spPr>
      </p:pic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latin typeface="Impact" pitchFamily="34" charset="0"/>
              </a:rPr>
              <a:t>Federation of Digital Broad-Band Seismograph Networks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Helvetica" pitchFamily="34" charset="0"/>
            </a:endParaRP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7AF3E18-C684-441E-9667-7FACCFCC52AE}" type="slidenum">
              <a:rPr lang="es-E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s-E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486" name="Rectangle 3"/>
          <p:cNvSpPr txBox="1">
            <a:spLocks noChangeArrowheads="1"/>
          </p:cNvSpPr>
          <p:nvPr/>
        </p:nvSpPr>
        <p:spPr bwMode="auto">
          <a:xfrm>
            <a:off x="117475" y="1404938"/>
            <a:ext cx="8861425" cy="4443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000">
                <a:latin typeface="Calibri" pitchFamily="34" charset="0"/>
              </a:rPr>
              <a:t>  OBS 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000">
                <a:latin typeface="Calibri" pitchFamily="34" charset="0"/>
              </a:rPr>
              <a:t>	  </a:t>
            </a: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>
                <a:latin typeface="Calibri" pitchFamily="34" charset="0"/>
              </a:rPr>
              <a:t>Recommendation by WG2 to involve OBS community in discussions on, and development of StationXML and the future of mini-SEED.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16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333375"/>
            <a:ext cx="1879600" cy="955675"/>
          </a:xfrm>
        </p:spPr>
      </p:pic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latin typeface="Impact" pitchFamily="34" charset="0"/>
              </a:rPr>
              <a:t>Federation of Digital Broad-Band Seismograph Networks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Helvetica" pitchFamily="34" charset="0"/>
            </a:endParaRP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1E42FB8-923C-440D-A863-3C88FEC7F40F}" type="slidenum">
              <a:rPr lang="es-E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s-E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2534" name="Rectangle 3"/>
          <p:cNvSpPr txBox="1">
            <a:spLocks noChangeArrowheads="1"/>
          </p:cNvSpPr>
          <p:nvPr/>
        </p:nvSpPr>
        <p:spPr bwMode="auto">
          <a:xfrm>
            <a:off x="117475" y="1404938"/>
            <a:ext cx="8861425" cy="4443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000">
                <a:latin typeface="Calibri" pitchFamily="34" charset="0"/>
              </a:rPr>
              <a:t>  Quality Control 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000">
                <a:latin typeface="Calibri" pitchFamily="34" charset="0"/>
              </a:rPr>
              <a:t>	  </a:t>
            </a: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>
                <a:latin typeface="Calibri" pitchFamily="34" charset="0"/>
              </a:rPr>
              <a:t>EIDA document was circulated in the mailing list – feedback from IRIS-DMC.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>
                <a:latin typeface="Calibri" pitchFamily="34" charset="0"/>
              </a:rPr>
              <a:t>EIDA and IRIS-DMC are (most likely) consistent in definitions and will deploy further testing</a:t>
            </a: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333375"/>
            <a:ext cx="1879600" cy="955675"/>
          </a:xfrm>
        </p:spPr>
      </p:pic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2362200" y="609600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latin typeface="Impact" pitchFamily="34" charset="0"/>
              </a:rPr>
              <a:t>Federation of Digital Broad-Band Seismograph Networks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600200" y="1752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295400" y="1687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>
              <a:latin typeface="Helvetica" pitchFamily="34" charset="0"/>
            </a:endParaRPr>
          </a:p>
        </p:txBody>
      </p:sp>
      <p:sp>
        <p:nvSpPr>
          <p:cNvPr id="2" name="Slide Number Placeholder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AC9C09B-3832-4565-8DFE-1799712E19C3}" type="slidenum">
              <a:rPr lang="es-E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s-E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582" name="Rectangle 3"/>
          <p:cNvSpPr txBox="1">
            <a:spLocks noChangeArrowheads="1"/>
          </p:cNvSpPr>
          <p:nvPr/>
        </p:nvSpPr>
        <p:spPr bwMode="auto">
          <a:xfrm>
            <a:off x="117475" y="1404938"/>
            <a:ext cx="8861425" cy="44434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000">
                <a:latin typeface="Calibri" pitchFamily="34" charset="0"/>
              </a:rPr>
              <a:t>  Future of mini-SEED </a:t>
            </a: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000">
                <a:latin typeface="Calibri" pitchFamily="34" charset="0"/>
              </a:rPr>
              <a:t>	  </a:t>
            </a: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>
                <a:latin typeface="Calibri" pitchFamily="34" charset="0"/>
              </a:rPr>
              <a:t>Urgent need for a new format for N large experiments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>
                <a:latin typeface="Calibri" pitchFamily="34" charset="0"/>
              </a:rPr>
              <a:t>New format will be used for data that requires the new format.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>
                <a:latin typeface="Calibri" pitchFamily="34" charset="0"/>
              </a:rPr>
              <a:t>New format will become available via the standard FDSN services.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2000">
                <a:latin typeface="Calibri" pitchFamily="34" charset="0"/>
              </a:rPr>
              <a:t>        (implications on the services expected (WG3))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>
                <a:latin typeface="Calibri" pitchFamily="34" charset="0"/>
              </a:rPr>
              <a:t>MSEED2 will remain an accepted FDSN standard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>
                <a:latin typeface="Calibri" pitchFamily="34" charset="0"/>
              </a:rPr>
              <a:t>WG2 agrees to continue working on the Development Requirements Document/List of the new format</a:t>
            </a: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GB" sz="2000">
              <a:latin typeface="Calibri" pitchFamily="34" charset="0"/>
            </a:endParaRPr>
          </a:p>
          <a:p>
            <a:pPr marL="954088" lvl="1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000">
              <a:latin typeface="Calibri" pitchFamily="34" charset="0"/>
            </a:endParaRPr>
          </a:p>
          <a:p>
            <a:pPr marL="96838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5349</TotalTime>
  <Words>123</Words>
  <Application>Microsoft Office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Istvan Bondar</dc:creator>
  <cp:lastModifiedBy>Sleeman, Reinoud (KNMI)</cp:lastModifiedBy>
  <cp:revision>46</cp:revision>
  <dcterms:created xsi:type="dcterms:W3CDTF">2016-04-07T10:27:51Z</dcterms:created>
  <dcterms:modified xsi:type="dcterms:W3CDTF">2017-08-14T12:57:45Z</dcterms:modified>
</cp:coreProperties>
</file>